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66" r:id="rId3"/>
    <p:sldId id="257" r:id="rId4"/>
    <p:sldId id="263" r:id="rId5"/>
    <p:sldId id="264" r:id="rId6"/>
    <p:sldId id="267" r:id="rId7"/>
    <p:sldId id="279" r:id="rId8"/>
    <p:sldId id="265" r:id="rId9"/>
    <p:sldId id="268" r:id="rId10"/>
    <p:sldId id="269" r:id="rId11"/>
    <p:sldId id="270" r:id="rId12"/>
    <p:sldId id="272" r:id="rId13"/>
    <p:sldId id="273" r:id="rId14"/>
    <p:sldId id="275" r:id="rId15"/>
    <p:sldId id="282" r:id="rId16"/>
    <p:sldId id="283" r:id="rId17"/>
    <p:sldId id="281" r:id="rId18"/>
    <p:sldId id="284" r:id="rId19"/>
    <p:sldId id="285" r:id="rId20"/>
    <p:sldId id="286" r:id="rId21"/>
    <p:sldId id="287" r:id="rId22"/>
    <p:sldId id="288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F0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75"/>
    <p:restoredTop sz="94716"/>
  </p:normalViewPr>
  <p:slideViewPr>
    <p:cSldViewPr snapToGrid="0">
      <p:cViewPr>
        <p:scale>
          <a:sx n="117" d="100"/>
          <a:sy n="117" d="100"/>
        </p:scale>
        <p:origin x="8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F0EBEA-7B8C-DD4F-9A7F-45856C41F262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615352-AC9B-5D4E-A602-EE1EACAAE05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25063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58689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90861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21496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14845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960386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15948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426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14999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6357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8594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24996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8826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01663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27741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615352-AC9B-5D4E-A602-EE1EACAAE056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321326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813A307-1C80-7C3A-CF15-06723A6717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C1F2AA4-2CF7-F278-8383-1E72350FCE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EAB3713-97A9-3BBE-1468-347243ACC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E4851FA-E66B-9815-7CE7-1689DEDF9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326B572-D797-ADBF-168F-22E8149E3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88023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82EE571-FF7A-D322-D3CE-F86186989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90915A1-33E8-B03E-0EAC-38ADDAB5BC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509BFF7-5076-47AB-FBA1-72F40683B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F1C1DE-5E4F-8465-9307-753C305FB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E9C45F5-B056-0631-0D3D-C6C54223D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6141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C6C1A67E-3968-43B4-F15A-18DBE49F4F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67BCC67-AB7D-E99B-DD0B-5CE86E4F54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44AB1D0-22F7-7D5C-31C5-08C9E6AAA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4D3D486-999B-41DE-326A-3BDAF78AA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65B0BD-D490-3706-5BD3-81701D231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40960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8F09701-CA22-C592-E1EF-184CF3FDC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0B511DF-143D-0095-5B05-C483DE0C8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8D2481-2208-7B94-548B-919455DB0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71093B-3EC9-ADA7-0688-49D4E38A2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57977C4-14AF-77D1-2CEC-4EC8DE3CB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9715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A1E268-7BCF-A8B1-0D74-8D0DCB62E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E4EC43-EE2E-53FB-0179-EBB571EAD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B086A12-0A5E-61B9-DAEF-8B61832D9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65F91A-2649-8463-2F1E-A989DBD78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B879157-2DFF-5623-A3C1-2C41096CA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5446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89F16E6-86B3-6547-A2E9-79076BCB8C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EEC469B-A0F7-CDA4-72E9-0C1B1AFBC8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92A0D44-D0E4-93EA-7244-D1B21B046A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576C484-27B2-1787-75C0-F87B66B48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A4A492A-0341-DC0B-76D3-6DAA563C3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FE0118A-5503-AF19-AC30-A869ADFA9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59057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2227968-5CBF-6F2D-93B6-3EE099A4E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27B0100-279C-D783-ACB7-FEA8DEDFB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9432AC9-4DD3-DA80-C3F3-D06E010DB4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392D552-5AEE-1508-DE5D-B8AC71D46C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3DEEAAA-AF4F-6878-9EAA-5A9CE5A55E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C2D589E9-D0B1-292C-894C-5A378A2B0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8CC9354-F0A6-60C2-EFC8-2C4C6384F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8E28224-E5B3-FAAE-B218-E3BAAE0B7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3064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BEEAAB-50A8-DB97-B7D3-FCE0F6455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0E127C30-F3C6-E87F-6536-D50FB3B0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9E6AC99-FA39-95E1-3D63-1DBD17911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6C45228-008C-81BC-DFA8-690A4638E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33038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0E5FBD83-46F6-D43D-CF02-130C7EEAA8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C76CC3D-7EFE-8039-320C-51E81EC0F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8D49245-83B4-DC80-1728-A0FC68A8D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3305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4542714-EE44-AF79-823B-90F01EE27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34FFFF4-250A-BD6F-EC72-B9E314DC1B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4F25369-D8EC-CE7B-E753-503CAF8442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55EE13E-4155-343E-0647-00B907743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C61E41E-A2E2-7694-9015-D930D3740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42EFF64-1DB0-3589-C743-F7FC13AB8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39587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835E6B-7C69-9CBA-0A95-109951ECB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65DD2B3-C282-A5A4-47F3-A42BBBF2D2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95DD193-CB88-B5AD-7B3B-58A1ADCEE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39B239B-D66A-B0DE-1E5A-07ADD9BB8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96DE295-146D-34E7-2B49-189468357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A66FDEB-D768-0F05-F632-E7997F70D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1448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8F9346A-23A6-4D5D-EAC4-9DA437637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3F96B3D-B3E8-A117-EA82-307FDF313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78D2CA1-2744-7D91-5763-6F20075CD8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3F7333-35E4-B047-90CF-ACCD274E6214}" type="datetimeFigureOut">
              <a:rPr lang="it-IT" smtClean="0"/>
              <a:t>26/04/24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1FD0458-85B7-92AF-DF11-5D657E320F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6CBF6F9-90CD-7C10-1C47-77440CF0B9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372AF1F-7BF8-CE41-B124-BC4C71767E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3133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nside.fifa.com/legal/football-regulatory/agents/national-football-agent-regulation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pulse/football-market-size-likely-fastest-growing-industry-3nppe/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tangolo 12">
            <a:extLst>
              <a:ext uri="{FF2B5EF4-FFF2-40B4-BE49-F238E27FC236}">
                <a16:creationId xmlns:a16="http://schemas.microsoft.com/office/drawing/2014/main" id="{AFC7F396-A69B-D062-7919-FD2BCCA480CE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0BCE886-6FA1-0B42-2179-07ECB9A8ED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307746" y="236668"/>
            <a:ext cx="9976339" cy="808892"/>
          </a:xfrm>
        </p:spPr>
        <p:txBody>
          <a:bodyPr>
            <a:normAutofit/>
          </a:bodyPr>
          <a:lstStyle/>
          <a:p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Industrial Economics Project</a:t>
            </a:r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6A78BAE0-4865-682E-0A85-D1B09F0DB610}"/>
              </a:ext>
            </a:extLst>
          </p:cNvPr>
          <p:cNvSpPr txBox="1">
            <a:spLocks/>
          </p:cNvSpPr>
          <p:nvPr/>
        </p:nvSpPr>
        <p:spPr>
          <a:xfrm>
            <a:off x="394632" y="641114"/>
            <a:ext cx="4045502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Group X</a:t>
            </a:r>
          </a:p>
        </p:txBody>
      </p:sp>
      <p:cxnSp>
        <p:nvCxnSpPr>
          <p:cNvPr id="12" name="Connettore 1 11">
            <a:extLst>
              <a:ext uri="{FF2B5EF4-FFF2-40B4-BE49-F238E27FC236}">
                <a16:creationId xmlns:a16="http://schemas.microsoft.com/office/drawing/2014/main" id="{3AC3C848-B650-33AA-D5D9-5AD93990F43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itolo 1">
            <a:extLst>
              <a:ext uri="{FF2B5EF4-FFF2-40B4-BE49-F238E27FC236}">
                <a16:creationId xmlns:a16="http://schemas.microsoft.com/office/drawing/2014/main" id="{58771E0B-A496-918E-0EA6-31DDF7F0007D}"/>
              </a:ext>
            </a:extLst>
          </p:cNvPr>
          <p:cNvSpPr txBox="1">
            <a:spLocks/>
          </p:cNvSpPr>
          <p:nvPr/>
        </p:nvSpPr>
        <p:spPr>
          <a:xfrm>
            <a:off x="1107830" y="1610779"/>
            <a:ext cx="9976339" cy="27792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Industry:</a:t>
            </a:r>
          </a:p>
          <a:p>
            <a:endParaRPr lang="it-IT" sz="40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A Global Value Chain Analysis</a:t>
            </a:r>
          </a:p>
          <a:p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on the Procurement of Players</a:t>
            </a:r>
          </a:p>
        </p:txBody>
      </p:sp>
      <p:pic>
        <p:nvPicPr>
          <p:cNvPr id="4" name="Immagine 3" descr="Immagine che contiene cerchio, schermata, Elementi grafici, logo&#10;&#10;Descrizione generata automaticamente">
            <a:extLst>
              <a:ext uri="{FF2B5EF4-FFF2-40B4-BE49-F238E27FC236}">
                <a16:creationId xmlns:a16="http://schemas.microsoft.com/office/drawing/2014/main" id="{56E58882-36AF-EB8D-3028-DB302BC99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7546" y="4548831"/>
            <a:ext cx="1920546" cy="1920546"/>
          </a:xfrm>
          <a:prstGeom prst="rect">
            <a:avLst/>
          </a:prstGeom>
        </p:spPr>
      </p:pic>
      <p:pic>
        <p:nvPicPr>
          <p:cNvPr id="11" name="Immagine 10" descr="Immagine che contiene Blu elettrico, logo, Carattere, Elementi grafici&#10;&#10;Descrizione generata automaticamente">
            <a:extLst>
              <a:ext uri="{FF2B5EF4-FFF2-40B4-BE49-F238E27FC236}">
                <a16:creationId xmlns:a16="http://schemas.microsoft.com/office/drawing/2014/main" id="{C0EBFFEC-948D-1CD6-8016-469793FC6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9295" y="4548831"/>
            <a:ext cx="1120005" cy="1920546"/>
          </a:xfrm>
          <a:prstGeom prst="rect">
            <a:avLst/>
          </a:prstGeom>
        </p:spPr>
      </p:pic>
      <p:pic>
        <p:nvPicPr>
          <p:cNvPr id="15" name="Immagine 14" descr="Immagine che contiene calcio, calcio/football americano, cerchio, palla&#10;&#10;Descrizione generata automaticamente">
            <a:extLst>
              <a:ext uri="{FF2B5EF4-FFF2-40B4-BE49-F238E27FC236}">
                <a16:creationId xmlns:a16="http://schemas.microsoft.com/office/drawing/2014/main" id="{4FB8DAC4-22AE-0A84-72D0-DACA3F509B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426" y="4603323"/>
            <a:ext cx="2078148" cy="1811563"/>
          </a:xfrm>
          <a:prstGeom prst="rect">
            <a:avLst/>
          </a:prstGeom>
        </p:spPr>
      </p:pic>
      <p:pic>
        <p:nvPicPr>
          <p:cNvPr id="17" name="Immagine 16" descr="Immagine che contiene logo, simbolo, Elementi grafici, emblema&#10;&#10;Descrizione generata automaticamente">
            <a:extLst>
              <a:ext uri="{FF2B5EF4-FFF2-40B4-BE49-F238E27FC236}">
                <a16:creationId xmlns:a16="http://schemas.microsoft.com/office/drawing/2014/main" id="{710ECCBF-9D82-1987-204A-8DCE4344FB5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02113" y="4559908"/>
            <a:ext cx="1898392" cy="189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2828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1" y="641114"/>
            <a:ext cx="4688997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Football clubs: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how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do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they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compete?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8A85103-A7A6-A193-3F86-E95A15892758}"/>
              </a:ext>
            </a:extLst>
          </p:cNvPr>
          <p:cNvSpPr txBox="1"/>
          <p:nvPr/>
        </p:nvSpPr>
        <p:spPr>
          <a:xfrm>
            <a:off x="385690" y="1789863"/>
            <a:ext cx="11248221" cy="4206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Investments in Youth Academy Transactions         and         are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hard to measure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. The cost of players is rather low, the relevant investments in the academy are usually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sports facilities 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and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equipment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 to train young players. These expenses are difficult to retrieve and </a:t>
            </a:r>
            <a:r>
              <a:rPr lang="en-GB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analyze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 due to the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scarcity of disclosures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since a substantial number of clubs are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private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. The available invoices are either clearly booked as academy expenses, or, in most cases, it is materially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impossible to disentangle the value of the specific investment for the Academy, from the overall value brought to the whole club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.</a:t>
            </a:r>
          </a:p>
          <a:p>
            <a:pPr>
              <a:lnSpc>
                <a:spcPct val="150000"/>
              </a:lnSpc>
            </a:pPr>
            <a:endParaRPr lang="en-GB" b="1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For transaction type       , the Agent World is very complex and even harder to </a:t>
            </a:r>
            <a:r>
              <a:rPr lang="en-GB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analyze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. Due to their crucial role, and the rising Agent rents (we will later partially visualize this phenomenon), the biggest international body, </a:t>
            </a:r>
            <a:r>
              <a:rPr lang="en-GB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Fifa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has tightened the laws ruling the 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  <a:hlinkClick r:id="rId3"/>
              </a:rPr>
              <a:t>Agent capabilities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.</a:t>
            </a:r>
          </a:p>
        </p:txBody>
      </p:sp>
      <p:sp>
        <p:nvSpPr>
          <p:cNvPr id="2" name="Rettangolo 1">
            <a:extLst>
              <a:ext uri="{FF2B5EF4-FFF2-40B4-BE49-F238E27FC236}">
                <a16:creationId xmlns:a16="http://schemas.microsoft.com/office/drawing/2014/main" id="{4CEF78DA-2807-1331-0D02-CBF9B19D3825}"/>
              </a:ext>
            </a:extLst>
          </p:cNvPr>
          <p:cNvSpPr/>
          <p:nvPr/>
        </p:nvSpPr>
        <p:spPr>
          <a:xfrm>
            <a:off x="5116622" y="1927611"/>
            <a:ext cx="344055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B1838A77-6257-F316-D0B7-0120CB88D856}"/>
              </a:ext>
            </a:extLst>
          </p:cNvPr>
          <p:cNvSpPr/>
          <p:nvPr/>
        </p:nvSpPr>
        <p:spPr>
          <a:xfrm>
            <a:off x="6008881" y="1927611"/>
            <a:ext cx="344055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3F941015-915B-53AB-3D06-81B86E55C730}"/>
              </a:ext>
            </a:extLst>
          </p:cNvPr>
          <p:cNvSpPr/>
          <p:nvPr/>
        </p:nvSpPr>
        <p:spPr>
          <a:xfrm>
            <a:off x="2541417" y="4798056"/>
            <a:ext cx="344055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977983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1" y="641114"/>
            <a:ext cx="5288472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Data Analysis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Introduction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: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Type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3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5548183-B9F0-9C12-E522-7A594ADA6DA7}"/>
              </a:ext>
            </a:extLst>
          </p:cNvPr>
          <p:cNvSpPr txBox="1"/>
          <p:nvPr/>
        </p:nvSpPr>
        <p:spPr>
          <a:xfrm>
            <a:off x="405284" y="1789863"/>
            <a:ext cx="10957810" cy="58683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Object of research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: 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Is the “natural nearshoring” increasing or decreasing over-time?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What’s the relationship between the leagues of different countries?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What is the difference between the different leagues and their relative Bargaining power?</a:t>
            </a:r>
          </a:p>
          <a:p>
            <a:pPr algn="l">
              <a:lnSpc>
                <a:spcPct val="150000"/>
              </a:lnSpc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>
              <a:lnSpc>
                <a:spcPct val="150000"/>
              </a:lnSpc>
            </a:pP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Methodology: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Used open-sourced platforms for the Players Datasets and the Transfers Dataset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Processed data to produce graphs and regressions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Coded in Python, we used an Object Oriented approach to store data, to render our analysis easily replicable. </a:t>
            </a:r>
            <a:r>
              <a:rPr lang="it-IT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Click </a:t>
            </a:r>
            <a:r>
              <a:rPr lang="it-IT" sz="18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here</a:t>
            </a:r>
            <a:r>
              <a:rPr lang="it-IT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to access the full GitHub Repository of the project.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C183ED4D-70CF-F247-DCDC-F4F7F53D972D}"/>
              </a:ext>
            </a:extLst>
          </p:cNvPr>
          <p:cNvSpPr/>
          <p:nvPr/>
        </p:nvSpPr>
        <p:spPr>
          <a:xfrm>
            <a:off x="472190" y="503772"/>
            <a:ext cx="11247620" cy="61175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1" name="Connettore 1 10">
            <a:extLst>
              <a:ext uri="{FF2B5EF4-FFF2-40B4-BE49-F238E27FC236}">
                <a16:creationId xmlns:a16="http://schemas.microsoft.com/office/drawing/2014/main" id="{19C94015-AB30-23FF-4BA9-144DBFE4C854}"/>
              </a:ext>
            </a:extLst>
          </p:cNvPr>
          <p:cNvCxnSpPr/>
          <p:nvPr/>
        </p:nvCxnSpPr>
        <p:spPr>
          <a:xfrm>
            <a:off x="-144966" y="1973766"/>
            <a:ext cx="534143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ttangolo 13">
            <a:extLst>
              <a:ext uri="{FF2B5EF4-FFF2-40B4-BE49-F238E27FC236}">
                <a16:creationId xmlns:a16="http://schemas.microsoft.com/office/drawing/2014/main" id="{85AAFEBE-A30D-FDEA-73A4-35F476005BC9}"/>
              </a:ext>
            </a:extLst>
          </p:cNvPr>
          <p:cNvSpPr/>
          <p:nvPr/>
        </p:nvSpPr>
        <p:spPr>
          <a:xfrm>
            <a:off x="4300769" y="1107152"/>
            <a:ext cx="344055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615499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1" y="641114"/>
            <a:ext cx="5288472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Natural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Nearshoring</a:t>
            </a:r>
            <a:endParaRPr lang="it-IT" sz="20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5548183-B9F0-9C12-E522-7A594ADA6DA7}"/>
              </a:ext>
            </a:extLst>
          </p:cNvPr>
          <p:cNvSpPr txBox="1"/>
          <p:nvPr/>
        </p:nvSpPr>
        <p:spPr>
          <a:xfrm>
            <a:off x="375940" y="1789697"/>
            <a:ext cx="3368289" cy="46215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Football has always been a </a:t>
            </a: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People’s sport, and therefore</a:t>
            </a: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there has always been</a:t>
            </a: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an excess of supply.</a:t>
            </a:r>
          </a:p>
          <a:p>
            <a:pPr algn="l">
              <a:lnSpc>
                <a:spcPct val="150000"/>
              </a:lnSpc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Here a slideshow of the</a:t>
            </a: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log density of Serie A players</a:t>
            </a: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born in each era.</a:t>
            </a:r>
          </a:p>
          <a:p>
            <a:pPr algn="l">
              <a:lnSpc>
                <a:spcPct val="150000"/>
              </a:lnSpc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Is the trend changing? Will there be more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offshoring?</a:t>
            </a: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DA26818-8612-FE87-690F-2F643DFAD43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110" t="11401" r="9168" b="11986"/>
          <a:stretch/>
        </p:blipFill>
        <p:spPr>
          <a:xfrm>
            <a:off x="3840480" y="1709012"/>
            <a:ext cx="7782811" cy="4986128"/>
          </a:xfrm>
          <a:prstGeom prst="rect">
            <a:avLst/>
          </a:prstGeom>
        </p:spPr>
      </p:pic>
      <p:pic>
        <p:nvPicPr>
          <p:cNvPr id="2" name="Immagine 1">
            <a:extLst>
              <a:ext uri="{FF2B5EF4-FFF2-40B4-BE49-F238E27FC236}">
                <a16:creationId xmlns:a16="http://schemas.microsoft.com/office/drawing/2014/main" id="{1C03C9EB-B7F7-C19D-7C64-5A0BE656C93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037" t="10267" r="9240" b="11987"/>
          <a:stretch/>
        </p:blipFill>
        <p:spPr>
          <a:xfrm>
            <a:off x="3840481" y="1635203"/>
            <a:ext cx="7782811" cy="505993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8B96320-57FE-5C4E-2E24-DFB67DCCA9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037" t="11401" r="9240" b="11612"/>
          <a:stretch/>
        </p:blipFill>
        <p:spPr>
          <a:xfrm>
            <a:off x="3840481" y="1709012"/>
            <a:ext cx="7782811" cy="501055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CBAAE302-4BE6-D3C8-A94C-CC7085312B3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1612" t="10200" r="9173" b="11620"/>
          <a:stretch/>
        </p:blipFill>
        <p:spPr>
          <a:xfrm>
            <a:off x="3895812" y="1635204"/>
            <a:ext cx="7727481" cy="5084358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1DC6E1F0-804A-7B75-9ACB-90563874920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1044" t="11409" r="9174" b="10946"/>
          <a:stretch/>
        </p:blipFill>
        <p:spPr>
          <a:xfrm>
            <a:off x="3840481" y="1709012"/>
            <a:ext cx="7782812" cy="5049657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31FDCA84-B61A-B181-3AE0-E5D58977072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2026" t="10193" r="8251" b="11083"/>
          <a:stretch/>
        </p:blipFill>
        <p:spPr>
          <a:xfrm>
            <a:off x="3936999" y="1635204"/>
            <a:ext cx="7782811" cy="5123467"/>
          </a:xfrm>
          <a:prstGeom prst="rect">
            <a:avLst/>
          </a:prstGeom>
        </p:spPr>
      </p:pic>
      <p:sp>
        <p:nvSpPr>
          <p:cNvPr id="19" name="1858-1882 ">
            <a:extLst>
              <a:ext uri="{FF2B5EF4-FFF2-40B4-BE49-F238E27FC236}">
                <a16:creationId xmlns:a16="http://schemas.microsoft.com/office/drawing/2014/main" id="{14491572-CE5A-ED26-42E5-987462BC0BA6}"/>
              </a:ext>
            </a:extLst>
          </p:cNvPr>
          <p:cNvSpPr/>
          <p:nvPr/>
        </p:nvSpPr>
        <p:spPr>
          <a:xfrm>
            <a:off x="10311817" y="1617821"/>
            <a:ext cx="1398636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1858-1882</a:t>
            </a:r>
          </a:p>
        </p:txBody>
      </p:sp>
      <p:sp>
        <p:nvSpPr>
          <p:cNvPr id="21" name="1882-1906">
            <a:extLst>
              <a:ext uri="{FF2B5EF4-FFF2-40B4-BE49-F238E27FC236}">
                <a16:creationId xmlns:a16="http://schemas.microsoft.com/office/drawing/2014/main" id="{A109CC0E-9C91-7407-E4A0-C8DCFE0F7086}"/>
              </a:ext>
            </a:extLst>
          </p:cNvPr>
          <p:cNvSpPr/>
          <p:nvPr/>
        </p:nvSpPr>
        <p:spPr>
          <a:xfrm>
            <a:off x="10302192" y="1618287"/>
            <a:ext cx="1398636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1882-1906</a:t>
            </a:r>
          </a:p>
        </p:txBody>
      </p:sp>
      <p:sp>
        <p:nvSpPr>
          <p:cNvPr id="22" name="1906-1930">
            <a:extLst>
              <a:ext uri="{FF2B5EF4-FFF2-40B4-BE49-F238E27FC236}">
                <a16:creationId xmlns:a16="http://schemas.microsoft.com/office/drawing/2014/main" id="{EB6AA5FE-92E8-27F8-921C-663DBDF9D250}"/>
              </a:ext>
            </a:extLst>
          </p:cNvPr>
          <p:cNvSpPr/>
          <p:nvPr/>
        </p:nvSpPr>
        <p:spPr>
          <a:xfrm>
            <a:off x="10302192" y="1617355"/>
            <a:ext cx="1398636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1906-1930</a:t>
            </a:r>
          </a:p>
        </p:txBody>
      </p:sp>
      <p:sp>
        <p:nvSpPr>
          <p:cNvPr id="23" name="1930-1954">
            <a:extLst>
              <a:ext uri="{FF2B5EF4-FFF2-40B4-BE49-F238E27FC236}">
                <a16:creationId xmlns:a16="http://schemas.microsoft.com/office/drawing/2014/main" id="{3980BBFD-3139-AFB0-1920-9EFB19C52A63}"/>
              </a:ext>
            </a:extLst>
          </p:cNvPr>
          <p:cNvSpPr/>
          <p:nvPr/>
        </p:nvSpPr>
        <p:spPr>
          <a:xfrm>
            <a:off x="10300065" y="1616757"/>
            <a:ext cx="1398636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1930-1954</a:t>
            </a:r>
          </a:p>
        </p:txBody>
      </p:sp>
      <p:sp>
        <p:nvSpPr>
          <p:cNvPr id="24" name="1954-1978">
            <a:extLst>
              <a:ext uri="{FF2B5EF4-FFF2-40B4-BE49-F238E27FC236}">
                <a16:creationId xmlns:a16="http://schemas.microsoft.com/office/drawing/2014/main" id="{A65E1E18-E1FC-55EA-8CAB-FBC9C6CBAA26}"/>
              </a:ext>
            </a:extLst>
          </p:cNvPr>
          <p:cNvSpPr/>
          <p:nvPr/>
        </p:nvSpPr>
        <p:spPr>
          <a:xfrm>
            <a:off x="10297938" y="1616756"/>
            <a:ext cx="1398636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1954-1978</a:t>
            </a:r>
          </a:p>
        </p:txBody>
      </p:sp>
      <p:sp>
        <p:nvSpPr>
          <p:cNvPr id="27" name="1978-2002">
            <a:extLst>
              <a:ext uri="{FF2B5EF4-FFF2-40B4-BE49-F238E27FC236}">
                <a16:creationId xmlns:a16="http://schemas.microsoft.com/office/drawing/2014/main" id="{87C317A3-9856-C2EA-32F9-2A73A3FB1B65}"/>
              </a:ext>
            </a:extLst>
          </p:cNvPr>
          <p:cNvSpPr/>
          <p:nvPr/>
        </p:nvSpPr>
        <p:spPr>
          <a:xfrm>
            <a:off x="10304319" y="1614155"/>
            <a:ext cx="1398636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1978-2002</a:t>
            </a:r>
          </a:p>
        </p:txBody>
      </p:sp>
    </p:spTree>
    <p:extLst>
      <p:ext uri="{BB962C8B-B14F-4D97-AF65-F5344CB8AC3E}">
        <p14:creationId xmlns:p14="http://schemas.microsoft.com/office/powerpoint/2010/main" val="1753529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1" y="641114"/>
            <a:ext cx="5288472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Natural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Nearshoring</a:t>
            </a:r>
            <a:endParaRPr lang="it-IT" sz="20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25548183-B9F0-9C12-E522-7A594ADA6DA7}"/>
              </a:ext>
            </a:extLst>
          </p:cNvPr>
          <p:cNvSpPr txBox="1"/>
          <p:nvPr/>
        </p:nvSpPr>
        <p:spPr>
          <a:xfrm>
            <a:off x="375381" y="1787077"/>
            <a:ext cx="3840484" cy="1713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We can also perform a regression. 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X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: Player’s Year of birth 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Y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: Percentage of foreign players in the league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003A32D5-D2F8-1BFF-FC21-4DA76D7916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543" t="7209"/>
          <a:stretch/>
        </p:blipFill>
        <p:spPr>
          <a:xfrm>
            <a:off x="4420433" y="1787076"/>
            <a:ext cx="7793255" cy="3910715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6788B6EE-3A64-1E33-7AF5-BC0B7F82D9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9432"/>
          <a:stretch/>
        </p:blipFill>
        <p:spPr>
          <a:xfrm>
            <a:off x="490285" y="4499532"/>
            <a:ext cx="3789364" cy="2169925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C77901EA-66B2-754C-52C1-D06634B9DCF0}"/>
              </a:ext>
            </a:extLst>
          </p:cNvPr>
          <p:cNvSpPr txBox="1"/>
          <p:nvPr/>
        </p:nvSpPr>
        <p:spPr>
          <a:xfrm>
            <a:off x="4751839" y="5775707"/>
            <a:ext cx="6603421" cy="794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6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For a player born in year n, the next year (n+1) he will play in a league with the </a:t>
            </a:r>
            <a:r>
              <a:rPr lang="en-GB" sz="16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proportion of Foreign Players increasing by 1.1%.</a:t>
            </a:r>
          </a:p>
        </p:txBody>
      </p:sp>
    </p:spTree>
    <p:extLst>
      <p:ext uri="{BB962C8B-B14F-4D97-AF65-F5344CB8AC3E}">
        <p14:creationId xmlns:p14="http://schemas.microsoft.com/office/powerpoint/2010/main" val="3445212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magine 11" descr="Immagine che contiene linea, Diagramma, diagramma, pendio&#10;&#10;Descrizione generata automaticamente">
            <a:extLst>
              <a:ext uri="{FF2B5EF4-FFF2-40B4-BE49-F238E27FC236}">
                <a16:creationId xmlns:a16="http://schemas.microsoft.com/office/drawing/2014/main" id="{93B548A6-B735-17F7-02D5-D8AF0B714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0262" y="1718718"/>
            <a:ext cx="9473713" cy="4736857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75380" y="1035069"/>
            <a:ext cx="11413475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How much cash flow does a league generate from transactions with Foreign Clubs? Local vs Foreign</a:t>
            </a:r>
          </a:p>
          <a:p>
            <a:pPr algn="l"/>
            <a:endParaRPr lang="it-IT" sz="105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pic>
        <p:nvPicPr>
          <p:cNvPr id="14" name="Immagine 13" descr="Immagine che contiene linea, Diagramma, diagramma, pendio&#10;&#10;Descrizione generata automaticamente">
            <a:extLst>
              <a:ext uri="{FF2B5EF4-FFF2-40B4-BE49-F238E27FC236}">
                <a16:creationId xmlns:a16="http://schemas.microsoft.com/office/drawing/2014/main" id="{58D0E467-CD29-3771-19A5-D3A6EC23D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6307" y="1691029"/>
            <a:ext cx="9648025" cy="4824013"/>
          </a:xfrm>
          <a:prstGeom prst="rect">
            <a:avLst/>
          </a:prstGeom>
        </p:spPr>
      </p:pic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A17D515F-EB75-51A6-DAEA-C283F2BBF264}"/>
              </a:ext>
            </a:extLst>
          </p:cNvPr>
          <p:cNvSpPr txBox="1"/>
          <p:nvPr/>
        </p:nvSpPr>
        <p:spPr>
          <a:xfrm>
            <a:off x="403145" y="6249304"/>
            <a:ext cx="11247620" cy="4666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Average yearly cash flows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: $9 bn 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71B4EAD1-BE63-F834-B437-B21FF9205B8B}"/>
              </a:ext>
            </a:extLst>
          </p:cNvPr>
          <p:cNvSpPr txBox="1"/>
          <p:nvPr/>
        </p:nvSpPr>
        <p:spPr>
          <a:xfrm>
            <a:off x="375380" y="1785129"/>
            <a:ext cx="1667717" cy="4206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We were only considering nationality, but what about the country from which players are supplied?</a:t>
            </a:r>
          </a:p>
          <a:p>
            <a:pPr algn="l">
              <a:lnSpc>
                <a:spcPct val="150000"/>
              </a:lnSpc>
            </a:pP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Cash flow Analysis</a:t>
            </a:r>
          </a:p>
        </p:txBody>
      </p:sp>
    </p:spTree>
    <p:extLst>
      <p:ext uri="{BB962C8B-B14F-4D97-AF65-F5344CB8AC3E}">
        <p14:creationId xmlns:p14="http://schemas.microsoft.com/office/powerpoint/2010/main" val="14731740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7A7B2B7-6FAD-5D9F-B58B-85CB958B0CDD}"/>
              </a:ext>
            </a:extLst>
          </p:cNvPr>
          <p:cNvSpPr txBox="1"/>
          <p:nvPr/>
        </p:nvSpPr>
        <p:spPr>
          <a:xfrm>
            <a:off x="388857" y="2080629"/>
            <a:ext cx="1717735" cy="393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Positive means</a:t>
            </a:r>
          </a:p>
          <a:p>
            <a:pPr algn="l">
              <a:lnSpc>
                <a:spcPct val="150000"/>
              </a:lnSpc>
            </a:pP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less outsourcing</a:t>
            </a: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but also signals </a:t>
            </a: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weakness</a:t>
            </a: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.</a:t>
            </a:r>
          </a:p>
          <a:p>
            <a:pPr algn="l">
              <a:lnSpc>
                <a:spcPct val="150000"/>
              </a:lnSpc>
            </a:pPr>
            <a:endParaRPr lang="en-GB" sz="14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>
              <a:lnSpc>
                <a:spcPct val="150000"/>
              </a:lnSpc>
            </a:pP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Negative</a:t>
            </a: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</a:t>
            </a: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means</a:t>
            </a:r>
          </a:p>
          <a:p>
            <a:pPr>
              <a:lnSpc>
                <a:spcPct val="150000"/>
              </a:lnSpc>
            </a:pP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more outsourcing</a:t>
            </a: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but also signals </a:t>
            </a: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strength</a:t>
            </a: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.</a:t>
            </a:r>
          </a:p>
          <a:p>
            <a:pPr algn="l">
              <a:lnSpc>
                <a:spcPct val="150000"/>
              </a:lnSpc>
            </a:pPr>
            <a:endParaRPr lang="en-GB" sz="14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>
              <a:lnSpc>
                <a:spcPct val="150000"/>
              </a:lnSpc>
            </a:pPr>
            <a:endParaRPr lang="en-GB" sz="14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>
              <a:lnSpc>
                <a:spcPct val="150000"/>
              </a:lnSpc>
            </a:pPr>
            <a:endParaRPr lang="en-GB" sz="14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pic>
        <p:nvPicPr>
          <p:cNvPr id="7" name="Immagine 6" descr="Immagine che contiene linea, Diagramma, diagramma, pendio&#10;&#10;Descrizione generata automaticamente">
            <a:extLst>
              <a:ext uri="{FF2B5EF4-FFF2-40B4-BE49-F238E27FC236}">
                <a16:creationId xmlns:a16="http://schemas.microsoft.com/office/drawing/2014/main" id="{3117D0F3-D83E-2914-C615-36EFA8F2941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3" r="-1"/>
          <a:stretch/>
        </p:blipFill>
        <p:spPr>
          <a:xfrm>
            <a:off x="2106592" y="1784756"/>
            <a:ext cx="9515486" cy="4789491"/>
          </a:xfrm>
          <a:prstGeom prst="rect">
            <a:avLst/>
          </a:prstGeom>
        </p:spPr>
      </p:pic>
      <p:sp>
        <p:nvSpPr>
          <p:cNvPr id="8" name="Titolo 1">
            <a:extLst>
              <a:ext uri="{FF2B5EF4-FFF2-40B4-BE49-F238E27FC236}">
                <a16:creationId xmlns:a16="http://schemas.microsoft.com/office/drawing/2014/main" id="{8D910409-7C1A-78DA-8AC0-F3F980AC6957}"/>
              </a:ext>
            </a:extLst>
          </p:cNvPr>
          <p:cNvSpPr txBox="1">
            <a:spLocks/>
          </p:cNvSpPr>
          <p:nvPr/>
        </p:nvSpPr>
        <p:spPr>
          <a:xfrm>
            <a:off x="375380" y="757269"/>
            <a:ext cx="11413475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How much cash flow does a league generate from transactions with Foreign Clubs? Local vs Foreign</a:t>
            </a:r>
          </a:p>
          <a:p>
            <a:pPr algn="l"/>
            <a:endParaRPr lang="it-IT" sz="105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35694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magine 22" descr="Immagine che contiene schermata, Rettangolo, quadrato&#10;&#10;Descrizione generata automaticamente">
            <a:extLst>
              <a:ext uri="{FF2B5EF4-FFF2-40B4-BE49-F238E27FC236}">
                <a16:creationId xmlns:a16="http://schemas.microsoft.com/office/drawing/2014/main" id="{99664822-05A5-78F6-EE1C-46F988F786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15" t="8944" r="14471" b="5809"/>
          <a:stretch/>
        </p:blipFill>
        <p:spPr>
          <a:xfrm>
            <a:off x="6170813" y="1721697"/>
            <a:ext cx="5364582" cy="4903835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0B51374C-2A84-9461-ECCC-7A34398696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06" t="9040" r="13195" b="6114"/>
          <a:stretch/>
        </p:blipFill>
        <p:spPr>
          <a:xfrm>
            <a:off x="5707444" y="1734577"/>
            <a:ext cx="5916158" cy="4886750"/>
          </a:xfrm>
          <a:prstGeom prst="rect">
            <a:avLst/>
          </a:prstGeom>
        </p:spPr>
      </p:pic>
      <p:pic>
        <p:nvPicPr>
          <p:cNvPr id="12" name="Immagine 11" descr="Immagine che contiene quadrato, Rettangolo, schermata, modello&#10;&#10;Descrizione generata automaticamente">
            <a:extLst>
              <a:ext uri="{FF2B5EF4-FFF2-40B4-BE49-F238E27FC236}">
                <a16:creationId xmlns:a16="http://schemas.microsoft.com/office/drawing/2014/main" id="{266D377A-2BF4-937F-3DB9-C5CA1F428F7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724" t="7664" r="13195" b="5340"/>
          <a:stretch/>
        </p:blipFill>
        <p:spPr>
          <a:xfrm>
            <a:off x="6157934" y="1655397"/>
            <a:ext cx="5465668" cy="5010547"/>
          </a:xfrm>
          <a:prstGeom prst="rect">
            <a:avLst/>
          </a:prstGeom>
        </p:spPr>
      </p:pic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75380" y="757269"/>
            <a:ext cx="11413475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Which are the biggest Partners for each country?</a:t>
            </a:r>
          </a:p>
          <a:p>
            <a:pPr algn="l"/>
            <a:endParaRPr lang="it-IT" sz="105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F6F661E-233E-11E8-E2AE-43977224E141}"/>
              </a:ext>
            </a:extLst>
          </p:cNvPr>
          <p:cNvSpPr txBox="1"/>
          <p:nvPr/>
        </p:nvSpPr>
        <p:spPr>
          <a:xfrm>
            <a:off x="388857" y="1835928"/>
            <a:ext cx="5235254" cy="36152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This heatmap shows, in three different year ranges, how many transactions were performed between clubs of different </a:t>
            </a:r>
            <a:r>
              <a:rPr lang="en-GB" sz="14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leauges</a:t>
            </a: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.</a:t>
            </a:r>
          </a:p>
          <a:p>
            <a:pPr algn="l">
              <a:lnSpc>
                <a:spcPct val="150000"/>
              </a:lnSpc>
            </a:pPr>
            <a:endParaRPr lang="en-GB" sz="14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Each cell box represents transactions </a:t>
            </a: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from a country in the left column to a country in the bottom line.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Read row-wise</a:t>
            </a: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each row represents how many foreign purchases are made by a country.</a:t>
            </a:r>
          </a:p>
          <a:p>
            <a:pPr marL="285750" indent="-285750">
              <a:lnSpc>
                <a:spcPct val="150000"/>
              </a:lnSpc>
              <a:buFontTx/>
              <a:buChar char="-"/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</a:t>
            </a: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Read column-wise</a:t>
            </a: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each row represents how many players are bought from a country (Attractiveness &amp; Level of the league).</a:t>
            </a:r>
          </a:p>
          <a:p>
            <a:pPr marL="285750" indent="-285750" algn="l">
              <a:lnSpc>
                <a:spcPct val="150000"/>
              </a:lnSpc>
              <a:buFontTx/>
              <a:buChar char="-"/>
            </a:pPr>
            <a:endParaRPr lang="en-GB" sz="14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304528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75380" y="757269"/>
            <a:ext cx="11413475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Expanding on league’s </a:t>
            </a:r>
            <a:r>
              <a:rPr lang="en-GB" sz="18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Attactiveness</a:t>
            </a:r>
            <a:endParaRPr lang="en-GB" sz="18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/>
            <a:endParaRPr lang="it-IT" sz="105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982DF518-13F1-2BAE-FE75-B66629C201B2}"/>
              </a:ext>
            </a:extLst>
          </p:cNvPr>
          <p:cNvSpPr/>
          <p:nvPr/>
        </p:nvSpPr>
        <p:spPr>
          <a:xfrm>
            <a:off x="472190" y="503772"/>
            <a:ext cx="11247620" cy="61175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BB29A484-A6E9-A8BC-C2E6-95A5737E9C31}"/>
              </a:ext>
            </a:extLst>
          </p:cNvPr>
          <p:cNvCxnSpPr/>
          <p:nvPr/>
        </p:nvCxnSpPr>
        <p:spPr>
          <a:xfrm>
            <a:off x="-144966" y="1973766"/>
            <a:ext cx="534143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9" name="Immagine 28" descr="Immagine che contiene diagramma, linea, Diagramma, Piano&#10;&#10;Descrizione generata automaticamente">
            <a:extLst>
              <a:ext uri="{FF2B5EF4-FFF2-40B4-BE49-F238E27FC236}">
                <a16:creationId xmlns:a16="http://schemas.microsoft.com/office/drawing/2014/main" id="{FEBE344A-C40F-1D1B-FD90-1F5E5F6548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190" y="1973765"/>
            <a:ext cx="6228413" cy="3114207"/>
          </a:xfrm>
          <a:prstGeom prst="rect">
            <a:avLst/>
          </a:prstGeom>
        </p:spPr>
      </p:pic>
      <p:pic>
        <p:nvPicPr>
          <p:cNvPr id="31" name="Immagine 30" descr="Immagine che contiene diagramma, linea, Diagramma, Piano&#10;&#10;Descrizione generata automaticamente">
            <a:extLst>
              <a:ext uri="{FF2B5EF4-FFF2-40B4-BE49-F238E27FC236}">
                <a16:creationId xmlns:a16="http://schemas.microsoft.com/office/drawing/2014/main" id="{098E04D1-A203-429B-E675-7C162D768C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0603" y="2368048"/>
            <a:ext cx="5019207" cy="2509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362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75380" y="757269"/>
            <a:ext cx="11413475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Transfer Premium</a:t>
            </a:r>
          </a:p>
          <a:p>
            <a:pPr algn="l"/>
            <a:endParaRPr lang="it-IT" sz="105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982DF518-13F1-2BAE-FE75-B66629C201B2}"/>
              </a:ext>
            </a:extLst>
          </p:cNvPr>
          <p:cNvSpPr/>
          <p:nvPr/>
        </p:nvSpPr>
        <p:spPr>
          <a:xfrm>
            <a:off x="472190" y="503772"/>
            <a:ext cx="11247620" cy="61175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BB29A484-A6E9-A8BC-C2E6-95A5737E9C31}"/>
              </a:ext>
            </a:extLst>
          </p:cNvPr>
          <p:cNvCxnSpPr/>
          <p:nvPr/>
        </p:nvCxnSpPr>
        <p:spPr>
          <a:xfrm>
            <a:off x="-144966" y="1973766"/>
            <a:ext cx="534143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Immagine 2" descr="Immagine che contiene Diagramma, linea, diagramma, schermata&#10;&#10;Descrizione generata automaticamente">
            <a:extLst>
              <a:ext uri="{FF2B5EF4-FFF2-40B4-BE49-F238E27FC236}">
                <a16:creationId xmlns:a16="http://schemas.microsoft.com/office/drawing/2014/main" id="{D9272281-02C6-F228-3258-62AEC0FFE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1979" y="1630338"/>
            <a:ext cx="9888043" cy="4944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776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75380" y="757269"/>
            <a:ext cx="11413475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Transfer Premium</a:t>
            </a:r>
          </a:p>
          <a:p>
            <a:pPr algn="l"/>
            <a:endParaRPr lang="it-IT" sz="105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982DF518-13F1-2BAE-FE75-B66629C201B2}"/>
              </a:ext>
            </a:extLst>
          </p:cNvPr>
          <p:cNvSpPr/>
          <p:nvPr/>
        </p:nvSpPr>
        <p:spPr>
          <a:xfrm>
            <a:off x="472190" y="503772"/>
            <a:ext cx="11247620" cy="61175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BB29A484-A6E9-A8BC-C2E6-95A5737E9C31}"/>
              </a:ext>
            </a:extLst>
          </p:cNvPr>
          <p:cNvCxnSpPr/>
          <p:nvPr/>
        </p:nvCxnSpPr>
        <p:spPr>
          <a:xfrm>
            <a:off x="-74386" y="1973764"/>
            <a:ext cx="534143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magine 7" descr="Immagine che contiene linea, diagramma, Diagramma, pendio&#10;&#10;Descrizione generata automaticamente">
            <a:extLst>
              <a:ext uri="{FF2B5EF4-FFF2-40B4-BE49-F238E27FC236}">
                <a16:creationId xmlns:a16="http://schemas.microsoft.com/office/drawing/2014/main" id="{22E191BD-DED6-789F-AC7D-FC70C5C812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5673" y="1973765"/>
            <a:ext cx="9202932" cy="4601466"/>
          </a:xfrm>
          <a:prstGeom prst="rect">
            <a:avLst/>
          </a:prstGeom>
        </p:spPr>
      </p:pic>
      <p:pic>
        <p:nvPicPr>
          <p:cNvPr id="11" name="Immagine 10" descr="Immagine che contiene Diagramma, schermata, linea, testo&#10;&#10;Descrizione generata automaticamente">
            <a:extLst>
              <a:ext uri="{FF2B5EF4-FFF2-40B4-BE49-F238E27FC236}">
                <a16:creationId xmlns:a16="http://schemas.microsoft.com/office/drawing/2014/main" id="{38F72C3C-E60F-E768-7B36-F6FBACC3F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3395" y="1973764"/>
            <a:ext cx="9202932" cy="4601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17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2" y="641114"/>
            <a:ext cx="4045502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What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is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it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about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?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71B5C37-C9CA-6088-4A7D-0E095F0C86D0}"/>
              </a:ext>
            </a:extLst>
          </p:cNvPr>
          <p:cNvSpPr txBox="1"/>
          <p:nvPr/>
        </p:nvSpPr>
        <p:spPr>
          <a:xfrm>
            <a:off x="389919" y="1778597"/>
            <a:ext cx="10957810" cy="4621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Football has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 an estimated number of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3.5 billion fans 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across the globe,  43% of the population.</a:t>
            </a: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Its market size </a:t>
            </a:r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  <a:hlinkClick r:id="rId2"/>
              </a:rPr>
              <a:t>is at least worth $3.1 billion, with a CAGR of 5.82%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. </a:t>
            </a:r>
          </a:p>
          <a:p>
            <a:pPr algn="l">
              <a:lnSpc>
                <a:spcPct val="150000"/>
              </a:lnSpc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Football clubs have become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prominent multinational enterprises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capturing fans from all the diverse socioeconomical backgrounds; nonetheless, its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original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lower class fan base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still substantially constitutes the nucleus of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loyal customers 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for the business.</a:t>
            </a: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endParaRPr lang="en-GB" sz="18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marL="342900" indent="-342900" algn="l">
              <a:lnSpc>
                <a:spcPct val="150000"/>
              </a:lnSpc>
              <a:buFontTx/>
              <a:buChar char="-"/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level of personal, social and cultural influence, combined with its scale, has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attracted important investments to exploit these opportunities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. Now clubs have become much more complex organizations, each potentially pursuing different interests, ranging from the natural opportunities for economies of scope, to the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political influence of the Sport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.</a:t>
            </a:r>
            <a:endParaRPr lang="en-GB" sz="18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sp>
        <p:nvSpPr>
          <p:cNvPr id="3" name="Rettangolo 2">
            <a:extLst>
              <a:ext uri="{FF2B5EF4-FFF2-40B4-BE49-F238E27FC236}">
                <a16:creationId xmlns:a16="http://schemas.microsoft.com/office/drawing/2014/main" id="{A576FAC0-112B-F1AB-97B8-0B65BF5CF73A}"/>
              </a:ext>
            </a:extLst>
          </p:cNvPr>
          <p:cNvSpPr/>
          <p:nvPr/>
        </p:nvSpPr>
        <p:spPr>
          <a:xfrm>
            <a:off x="472190" y="503772"/>
            <a:ext cx="11247620" cy="61175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" name="Connettore 1 7">
            <a:extLst>
              <a:ext uri="{FF2B5EF4-FFF2-40B4-BE49-F238E27FC236}">
                <a16:creationId xmlns:a16="http://schemas.microsoft.com/office/drawing/2014/main" id="{0A5C5DC0-B9AC-3179-5A7E-F0349A9203B9}"/>
              </a:ext>
            </a:extLst>
          </p:cNvPr>
          <p:cNvCxnSpPr/>
          <p:nvPr/>
        </p:nvCxnSpPr>
        <p:spPr>
          <a:xfrm>
            <a:off x="-144966" y="1973766"/>
            <a:ext cx="5341434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5999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75380" y="757269"/>
            <a:ext cx="11413475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Age of players</a:t>
            </a:r>
            <a:endParaRPr lang="it-IT" sz="105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ED2F74FA-CD6E-6842-6522-D963ADBE56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5917" y="2002510"/>
            <a:ext cx="7772400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10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75380" y="757269"/>
            <a:ext cx="11413475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Final Table </a:t>
            </a:r>
            <a:endParaRPr lang="it-IT" sz="105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</p:spTree>
    <p:extLst>
      <p:ext uri="{BB962C8B-B14F-4D97-AF65-F5344CB8AC3E}">
        <p14:creationId xmlns:p14="http://schemas.microsoft.com/office/powerpoint/2010/main" val="21376792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75380" y="757269"/>
            <a:ext cx="11413475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GB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Conclusion</a:t>
            </a:r>
            <a:endParaRPr lang="it-IT" sz="105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</p:spTree>
    <p:extLst>
      <p:ext uri="{BB962C8B-B14F-4D97-AF65-F5344CB8AC3E}">
        <p14:creationId xmlns:p14="http://schemas.microsoft.com/office/powerpoint/2010/main" val="41091647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schermata, testo&#10;&#10;Descrizione generata automaticamente">
            <a:extLst>
              <a:ext uri="{FF2B5EF4-FFF2-40B4-BE49-F238E27FC236}">
                <a16:creationId xmlns:a16="http://schemas.microsoft.com/office/drawing/2014/main" id="{DBDCE2C3-8572-5824-688E-2BD626E95B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82" t="6904" r="8637" b="3444"/>
          <a:stretch/>
        </p:blipFill>
        <p:spPr>
          <a:xfrm>
            <a:off x="435471" y="2114551"/>
            <a:ext cx="5940974" cy="3168113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2" y="641114"/>
            <a:ext cx="4045502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Which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Actors Are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Involved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?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71B5C37-C9CA-6088-4A7D-0E095F0C86D0}"/>
              </a:ext>
            </a:extLst>
          </p:cNvPr>
          <p:cNvSpPr txBox="1"/>
          <p:nvPr/>
        </p:nvSpPr>
        <p:spPr>
          <a:xfrm>
            <a:off x="6661146" y="2300393"/>
            <a:ext cx="396794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1800" b="1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Matchday</a:t>
            </a:r>
            <a:r>
              <a:rPr lang="it-IT" sz="18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 Services:</a:t>
            </a:r>
            <a:r>
              <a:rPr lang="it-IT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Food &amp; beverages, </a:t>
            </a:r>
            <a:r>
              <a:rPr lang="it-IT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Restaurants</a:t>
            </a:r>
            <a:r>
              <a:rPr lang="it-IT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VIP </a:t>
            </a:r>
            <a:r>
              <a:rPr lang="it-IT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programs</a:t>
            </a:r>
            <a:r>
              <a:rPr lang="it-IT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tickets </a:t>
            </a:r>
            <a:r>
              <a:rPr lang="it-IT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etc</a:t>
            </a:r>
            <a:r>
              <a:rPr lang="it-IT" dirty="0">
                <a:latin typeface="Book Antiqua" panose="02040602050305030304" pitchFamily="18" charset="0"/>
                <a:cs typeface="Big Caslon Medium" panose="02000603090000020003" pitchFamily="2" charset="-79"/>
              </a:rPr>
              <a:t>…</a:t>
            </a:r>
          </a:p>
          <a:p>
            <a:pPr algn="l"/>
            <a:endParaRPr lang="it-IT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/>
            <a:endParaRPr lang="it-IT" sz="18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/>
            <a:r>
              <a:rPr lang="it-IT" sz="18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Sponsorships:</a:t>
            </a:r>
            <a:r>
              <a:rPr lang="it-IT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</a:t>
            </a:r>
            <a:r>
              <a:rPr lang="it-IT" sz="18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Main</a:t>
            </a:r>
            <a:r>
              <a:rPr lang="it-IT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sponsor, Fashion sponsor, Car </a:t>
            </a:r>
            <a:r>
              <a:rPr lang="it-IT" dirty="0">
                <a:latin typeface="Book Antiqua" panose="02040602050305030304" pitchFamily="18" charset="0"/>
                <a:cs typeface="Big Caslon Medium" panose="02000603090000020003" pitchFamily="2" charset="-79"/>
              </a:rPr>
              <a:t>sponsor etc.</a:t>
            </a:r>
          </a:p>
          <a:p>
            <a:pPr algn="l"/>
            <a:endParaRPr lang="it-IT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/>
            <a:r>
              <a:rPr lang="it-IT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 </a:t>
            </a:r>
          </a:p>
          <a:p>
            <a:pPr algn="l"/>
            <a:r>
              <a:rPr lang="it-IT" sz="18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Broadcast:</a:t>
            </a:r>
            <a:r>
              <a:rPr lang="it-IT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</a:t>
            </a:r>
            <a:r>
              <a:rPr lang="it-IT" sz="18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Sky</a:t>
            </a:r>
            <a:r>
              <a:rPr lang="it-IT" sz="18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, DAZN, Rai, Mediaset </a:t>
            </a:r>
            <a:r>
              <a:rPr lang="it-IT" dirty="0">
                <a:latin typeface="Book Antiqua" panose="02040602050305030304" pitchFamily="18" charset="0"/>
                <a:cs typeface="Big Caslon Medium" panose="02000603090000020003" pitchFamily="2" charset="-79"/>
              </a:rPr>
              <a:t>etc..</a:t>
            </a:r>
          </a:p>
          <a:p>
            <a:pPr algn="l"/>
            <a:endParaRPr lang="it-IT" sz="18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/>
            <a:r>
              <a:rPr lang="it-IT" sz="1800" b="1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Other</a:t>
            </a:r>
            <a:r>
              <a:rPr lang="it-IT" sz="18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 Commercial</a:t>
            </a:r>
          </a:p>
        </p:txBody>
      </p:sp>
      <p:pic>
        <p:nvPicPr>
          <p:cNvPr id="2" name="Immagine 1" descr="Immagine che contiene mammifero, logo, emblema, cane&#10;&#10;Descrizione generata automaticamente">
            <a:extLst>
              <a:ext uri="{FF2B5EF4-FFF2-40B4-BE49-F238E27FC236}">
                <a16:creationId xmlns:a16="http://schemas.microsoft.com/office/drawing/2014/main" id="{0D64982C-28EA-4FDE-CB5A-7F60C77D99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1004" y="497438"/>
            <a:ext cx="859724" cy="1113342"/>
          </a:xfrm>
          <a:prstGeom prst="rect">
            <a:avLst/>
          </a:prstGeom>
        </p:spPr>
      </p:pic>
      <p:pic>
        <p:nvPicPr>
          <p:cNvPr id="7" name="Immagine 6" descr="Immagine che contiene Elementi grafici, Carattere, grafica, design&#10;&#10;Descrizione generata automaticamente">
            <a:extLst>
              <a:ext uri="{FF2B5EF4-FFF2-40B4-BE49-F238E27FC236}">
                <a16:creationId xmlns:a16="http://schemas.microsoft.com/office/drawing/2014/main" id="{B5B1D43C-AAEF-1554-EC08-832CD8353B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14534" y="4995077"/>
            <a:ext cx="1098061" cy="223044"/>
          </a:xfrm>
          <a:prstGeom prst="rect">
            <a:avLst/>
          </a:prstGeom>
        </p:spPr>
      </p:pic>
      <p:pic>
        <p:nvPicPr>
          <p:cNvPr id="11" name="Immagine 10" descr="Immagine che contiene cerchio, Policromia, Elementi grafici, grafica&#10;&#10;Descrizione generata automaticamente">
            <a:extLst>
              <a:ext uri="{FF2B5EF4-FFF2-40B4-BE49-F238E27FC236}">
                <a16:creationId xmlns:a16="http://schemas.microsoft.com/office/drawing/2014/main" id="{78DF2B45-B9AB-5F2A-153B-26A72D262E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689"/>
          <a:stretch/>
        </p:blipFill>
        <p:spPr>
          <a:xfrm>
            <a:off x="10923014" y="3483006"/>
            <a:ext cx="798631" cy="1052471"/>
          </a:xfrm>
          <a:prstGeom prst="rect">
            <a:avLst/>
          </a:prstGeom>
        </p:spPr>
      </p:pic>
      <p:pic>
        <p:nvPicPr>
          <p:cNvPr id="12" name="Immagine 11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C0265EF9-6E82-F5DF-4019-C598BCA6C28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10298" y="2346636"/>
            <a:ext cx="1276350" cy="717550"/>
          </a:xfrm>
          <a:prstGeom prst="rect">
            <a:avLst/>
          </a:prstGeom>
        </p:spPr>
      </p:pic>
      <p:pic>
        <p:nvPicPr>
          <p:cNvPr id="15" name="Immagine 14" descr="Immagine che contiene Carattere, tipografia, Elementi grafici, testo&#10;&#10;Descrizione generata automaticamente">
            <a:extLst>
              <a:ext uri="{FF2B5EF4-FFF2-40B4-BE49-F238E27FC236}">
                <a16:creationId xmlns:a16="http://schemas.microsoft.com/office/drawing/2014/main" id="{C86317FD-51FD-CF9D-3A6A-BC44E2EB568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35265" y="5691239"/>
            <a:ext cx="1651383" cy="223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28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340E5066-7A9F-8CC1-D56C-75CC768C68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3879" y="1486943"/>
            <a:ext cx="5218046" cy="5051005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2" y="641114"/>
            <a:ext cx="4045502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Complex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Global Value Chain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pic>
        <p:nvPicPr>
          <p:cNvPr id="3" name="Immagine 2" descr="Immagine che contiene testo, diagramma, schermata, cerchio&#10;&#10;Descrizione generata automaticamente">
            <a:extLst>
              <a:ext uri="{FF2B5EF4-FFF2-40B4-BE49-F238E27FC236}">
                <a16:creationId xmlns:a16="http://schemas.microsoft.com/office/drawing/2014/main" id="{90F081E9-2DE3-517D-09D6-084850565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632" y="2264261"/>
            <a:ext cx="5544614" cy="3496368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6476C121-C735-8868-23EA-39686940C0E9}"/>
              </a:ext>
            </a:extLst>
          </p:cNvPr>
          <p:cNvSpPr/>
          <p:nvPr/>
        </p:nvSpPr>
        <p:spPr>
          <a:xfrm>
            <a:off x="472190" y="503772"/>
            <a:ext cx="11247620" cy="6117560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239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2" name="Immagine 1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340E5066-7A9F-8CC1-D56C-75CC768C68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505" t="6527" r="43512" b="51891"/>
          <a:stretch/>
        </p:blipFill>
        <p:spPr>
          <a:xfrm>
            <a:off x="7129236" y="1599893"/>
            <a:ext cx="4557753" cy="4476339"/>
          </a:xfrm>
          <a:prstGeom prst="rect">
            <a:avLst/>
          </a:prstGeom>
        </p:spPr>
      </p:pic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2" y="641114"/>
            <a:ext cx="4045502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Object of Analysis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0" name="Immagine 9" descr="Immagine che contiene testo, diagramma, schermata, Carattere&#10;&#10;Descrizione generata automaticamente">
            <a:extLst>
              <a:ext uri="{FF2B5EF4-FFF2-40B4-BE49-F238E27FC236}">
                <a16:creationId xmlns:a16="http://schemas.microsoft.com/office/drawing/2014/main" id="{A65BCA66-CA6C-7507-4643-409102EE40E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538"/>
          <a:stretch/>
        </p:blipFill>
        <p:spPr>
          <a:xfrm>
            <a:off x="359237" y="1632550"/>
            <a:ext cx="5198460" cy="5084949"/>
          </a:xfrm>
          <a:prstGeom prst="rect">
            <a:avLst/>
          </a:prstGeom>
        </p:spPr>
      </p:pic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14" name="Figura a mano libera 13">
            <a:extLst>
              <a:ext uri="{FF2B5EF4-FFF2-40B4-BE49-F238E27FC236}">
                <a16:creationId xmlns:a16="http://schemas.microsoft.com/office/drawing/2014/main" id="{B0DB387D-38AB-F798-1875-E4EAB1919A7E}"/>
              </a:ext>
            </a:extLst>
          </p:cNvPr>
          <p:cNvSpPr/>
          <p:nvPr/>
        </p:nvSpPr>
        <p:spPr>
          <a:xfrm>
            <a:off x="505011" y="2358779"/>
            <a:ext cx="5006448" cy="4231882"/>
          </a:xfrm>
          <a:custGeom>
            <a:avLst/>
            <a:gdLst>
              <a:gd name="connsiteX0" fmla="*/ 2576223 w 5006448"/>
              <a:gd name="connsiteY0" fmla="*/ 0 h 4184440"/>
              <a:gd name="connsiteX1" fmla="*/ 4608883 w 5006448"/>
              <a:gd name="connsiteY1" fmla="*/ 0 h 4184440"/>
              <a:gd name="connsiteX2" fmla="*/ 4608883 w 5006448"/>
              <a:gd name="connsiteY2" fmla="*/ 670840 h 4184440"/>
              <a:gd name="connsiteX3" fmla="*/ 5006448 w 5006448"/>
              <a:gd name="connsiteY3" fmla="*/ 670840 h 4184440"/>
              <a:gd name="connsiteX4" fmla="*/ 5006448 w 5006448"/>
              <a:gd name="connsiteY4" fmla="*/ 4184440 h 4184440"/>
              <a:gd name="connsiteX5" fmla="*/ 0 w 5006448"/>
              <a:gd name="connsiteY5" fmla="*/ 4184440 h 4184440"/>
              <a:gd name="connsiteX6" fmla="*/ 0 w 5006448"/>
              <a:gd name="connsiteY6" fmla="*/ 670840 h 4184440"/>
              <a:gd name="connsiteX7" fmla="*/ 2576223 w 5006448"/>
              <a:gd name="connsiteY7" fmla="*/ 670840 h 4184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6448" h="4184440">
                <a:moveTo>
                  <a:pt x="2576223" y="0"/>
                </a:moveTo>
                <a:lnTo>
                  <a:pt x="4608883" y="0"/>
                </a:lnTo>
                <a:lnTo>
                  <a:pt x="4608883" y="670840"/>
                </a:lnTo>
                <a:lnTo>
                  <a:pt x="5006448" y="670840"/>
                </a:lnTo>
                <a:lnTo>
                  <a:pt x="5006448" y="4184440"/>
                </a:lnTo>
                <a:lnTo>
                  <a:pt x="0" y="4184440"/>
                </a:lnTo>
                <a:lnTo>
                  <a:pt x="0" y="670840"/>
                </a:lnTo>
                <a:lnTo>
                  <a:pt x="2576223" y="670840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95313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1" y="641114"/>
            <a:ext cx="637446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Ways to </a:t>
            </a:r>
            <a:r>
              <a:rPr lang="en-GB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acquire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a new player: a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Footballer’s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journey</a:t>
            </a:r>
            <a:endParaRPr lang="it-IT" sz="20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cxnSp>
        <p:nvCxnSpPr>
          <p:cNvPr id="2" name="Connettore 1 1">
            <a:extLst>
              <a:ext uri="{FF2B5EF4-FFF2-40B4-BE49-F238E27FC236}">
                <a16:creationId xmlns:a16="http://schemas.microsoft.com/office/drawing/2014/main" id="{617DCB16-758C-B607-B0F7-FAE38C909666}"/>
              </a:ext>
            </a:extLst>
          </p:cNvPr>
          <p:cNvCxnSpPr>
            <a:cxnSpLocks/>
          </p:cNvCxnSpPr>
          <p:nvPr/>
        </p:nvCxnSpPr>
        <p:spPr>
          <a:xfrm flipV="1">
            <a:off x="4085772" y="1609659"/>
            <a:ext cx="0" cy="501167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8D1D02A-56C2-0322-25DA-53C905363815}"/>
              </a:ext>
            </a:extLst>
          </p:cNvPr>
          <p:cNvSpPr txBox="1"/>
          <p:nvPr/>
        </p:nvSpPr>
        <p:spPr>
          <a:xfrm>
            <a:off x="437721" y="1751332"/>
            <a:ext cx="1172910" cy="466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b="1" u="sng" dirty="0">
                <a:latin typeface="Book Antiqua" panose="02040602050305030304" pitchFamily="18" charset="0"/>
                <a:cs typeface="Big Caslon Medium" panose="02000603090000020003" pitchFamily="2" charset="-79"/>
              </a:rPr>
              <a:t>Age 0-11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9826912-405B-59CF-EE28-17B7163F3364}"/>
              </a:ext>
            </a:extLst>
          </p:cNvPr>
          <p:cNvSpPr txBox="1"/>
          <p:nvPr/>
        </p:nvSpPr>
        <p:spPr>
          <a:xfrm>
            <a:off x="472190" y="2238411"/>
            <a:ext cx="3088639" cy="383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Kids start playing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5CFB0CF1-72C5-6B78-4BD7-F9C600E26AAF}"/>
              </a:ext>
            </a:extLst>
          </p:cNvPr>
          <p:cNvSpPr txBox="1"/>
          <p:nvPr/>
        </p:nvSpPr>
        <p:spPr>
          <a:xfrm>
            <a:off x="2221824" y="2665771"/>
            <a:ext cx="3402287" cy="70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- Sport’s </a:t>
            </a:r>
          </a:p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Promotion &amp; Culture</a:t>
            </a:r>
          </a:p>
        </p:txBody>
      </p:sp>
      <p:pic>
        <p:nvPicPr>
          <p:cNvPr id="16" name="Immagine 15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8F5D9356-DF51-0C88-1784-027F9A17A2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53" t="5988" r="70986" b="67017"/>
          <a:stretch/>
        </p:blipFill>
        <p:spPr>
          <a:xfrm>
            <a:off x="1430096" y="3630843"/>
            <a:ext cx="1594324" cy="2880876"/>
          </a:xfrm>
          <a:prstGeom prst="rect">
            <a:avLst/>
          </a:prstGeom>
        </p:spPr>
      </p:pic>
      <p:cxnSp>
        <p:nvCxnSpPr>
          <p:cNvPr id="17" name="Connettore 1 16">
            <a:extLst>
              <a:ext uri="{FF2B5EF4-FFF2-40B4-BE49-F238E27FC236}">
                <a16:creationId xmlns:a16="http://schemas.microsoft.com/office/drawing/2014/main" id="{416BFF1E-591E-6545-5B1E-6F573F86ECFF}"/>
              </a:ext>
            </a:extLst>
          </p:cNvPr>
          <p:cNvCxnSpPr>
            <a:cxnSpLocks/>
          </p:cNvCxnSpPr>
          <p:nvPr/>
        </p:nvCxnSpPr>
        <p:spPr>
          <a:xfrm flipV="1">
            <a:off x="8162472" y="1610779"/>
            <a:ext cx="0" cy="5010553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2D01D5F6-68DB-BD84-F6D7-4AEE759A2CD8}"/>
              </a:ext>
            </a:extLst>
          </p:cNvPr>
          <p:cNvSpPr txBox="1"/>
          <p:nvPr/>
        </p:nvSpPr>
        <p:spPr>
          <a:xfrm>
            <a:off x="4065989" y="1720524"/>
            <a:ext cx="1289755" cy="466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b="1" u="sng" dirty="0">
                <a:latin typeface="Book Antiqua" panose="02040602050305030304" pitchFamily="18" charset="0"/>
                <a:cs typeface="Big Caslon Medium" panose="02000603090000020003" pitchFamily="2" charset="-79"/>
              </a:rPr>
              <a:t>Age 12-18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97B9738-6889-48BC-CC45-06EC97022395}"/>
              </a:ext>
            </a:extLst>
          </p:cNvPr>
          <p:cNvSpPr txBox="1"/>
          <p:nvPr/>
        </p:nvSpPr>
        <p:spPr>
          <a:xfrm>
            <a:off x="469252" y="5055405"/>
            <a:ext cx="1254962" cy="38363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Government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1136E7A4-713F-2CD1-6391-42F7BAE6E2BC}"/>
              </a:ext>
            </a:extLst>
          </p:cNvPr>
          <p:cNvSpPr txBox="1"/>
          <p:nvPr/>
        </p:nvSpPr>
        <p:spPr>
          <a:xfrm>
            <a:off x="4134498" y="2251333"/>
            <a:ext cx="3088639" cy="383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Talent starts emerging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3D27D2CC-3078-19A2-E540-23373CBE4028}"/>
              </a:ext>
            </a:extLst>
          </p:cNvPr>
          <p:cNvSpPr txBox="1"/>
          <p:nvPr/>
        </p:nvSpPr>
        <p:spPr>
          <a:xfrm>
            <a:off x="4170269" y="2665771"/>
            <a:ext cx="1887434" cy="70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Kids train in football schools</a:t>
            </a:r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DE69D708-3651-8DB0-5175-A976960F9719}"/>
              </a:ext>
            </a:extLst>
          </p:cNvPr>
          <p:cNvSpPr txBox="1"/>
          <p:nvPr/>
        </p:nvSpPr>
        <p:spPr>
          <a:xfrm>
            <a:off x="4114128" y="3431704"/>
            <a:ext cx="2144636" cy="70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The best get selected for Top Club’s Academy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FDD547B-3B49-2AF2-F128-966F0BC21A52}"/>
              </a:ext>
            </a:extLst>
          </p:cNvPr>
          <p:cNvSpPr txBox="1"/>
          <p:nvPr/>
        </p:nvSpPr>
        <p:spPr>
          <a:xfrm>
            <a:off x="4131558" y="5085637"/>
            <a:ext cx="2144636" cy="70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The others populate lower-level leagues</a:t>
            </a:r>
          </a:p>
        </p:txBody>
      </p:sp>
      <p:pic>
        <p:nvPicPr>
          <p:cNvPr id="23" name="Immagine 22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A08E905A-BE86-DE97-D4F9-4676C8B6F4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113" t="6527" r="56992" b="51891"/>
          <a:stretch/>
        </p:blipFill>
        <p:spPr>
          <a:xfrm>
            <a:off x="6821249" y="2871159"/>
            <a:ext cx="1256727" cy="3640560"/>
          </a:xfrm>
          <a:prstGeom prst="rect">
            <a:avLst/>
          </a:prstGeom>
        </p:spPr>
      </p:pic>
      <p:pic>
        <p:nvPicPr>
          <p:cNvPr id="24" name="Immagine 23" descr="Immagine che contiene testo, schermata, numero, Carattere&#10;&#10;Descrizione generata automaticamente">
            <a:extLst>
              <a:ext uri="{FF2B5EF4-FFF2-40B4-BE49-F238E27FC236}">
                <a16:creationId xmlns:a16="http://schemas.microsoft.com/office/drawing/2014/main" id="{5DEDB7D8-5B33-20B9-7BAB-2DB11B98D4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05" t="41213" r="71607" b="51891"/>
          <a:stretch/>
        </p:blipFill>
        <p:spPr>
          <a:xfrm>
            <a:off x="4360090" y="4132617"/>
            <a:ext cx="1433266" cy="742323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0A608A70-8756-2128-00D9-35EF8F6F5B16}"/>
              </a:ext>
            </a:extLst>
          </p:cNvPr>
          <p:cNvSpPr txBox="1"/>
          <p:nvPr/>
        </p:nvSpPr>
        <p:spPr>
          <a:xfrm>
            <a:off x="8160571" y="1686959"/>
            <a:ext cx="1289755" cy="466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b="1" u="sng" dirty="0">
                <a:latin typeface="Book Antiqua" panose="02040602050305030304" pitchFamily="18" charset="0"/>
                <a:cs typeface="Big Caslon Medium" panose="02000603090000020003" pitchFamily="2" charset="-79"/>
              </a:rPr>
              <a:t>Age 19 -</a:t>
            </a:r>
          </a:p>
        </p:txBody>
      </p:sp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80905E38-CF5A-57D5-A610-834222B44BC4}"/>
              </a:ext>
            </a:extLst>
          </p:cNvPr>
          <p:cNvSpPr txBox="1"/>
          <p:nvPr/>
        </p:nvSpPr>
        <p:spPr>
          <a:xfrm>
            <a:off x="8243248" y="2076518"/>
            <a:ext cx="3088639" cy="70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The best Academy players go to the first teams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7E0D0F10-DAC4-6D9F-5BE1-BB0B8BF849DE}"/>
              </a:ext>
            </a:extLst>
          </p:cNvPr>
          <p:cNvSpPr txBox="1"/>
          <p:nvPr/>
        </p:nvSpPr>
        <p:spPr>
          <a:xfrm>
            <a:off x="8221467" y="2860289"/>
            <a:ext cx="3402287" cy="7067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Others get sold or loaned to make experience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3968C5E0-6F8C-B642-9EF6-D6358BC31566}"/>
              </a:ext>
            </a:extLst>
          </p:cNvPr>
          <p:cNvSpPr txBox="1"/>
          <p:nvPr/>
        </p:nvSpPr>
        <p:spPr>
          <a:xfrm>
            <a:off x="8205323" y="3683342"/>
            <a:ext cx="3402287" cy="1029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sz="14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- </a:t>
            </a:r>
            <a:r>
              <a:rPr lang="en-GB" sz="14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Club sells/buys players every year, during the winter and summer windows</a:t>
            </a: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A7D10B43-902F-124A-B4BD-09671ED02EE5}"/>
              </a:ext>
            </a:extLst>
          </p:cNvPr>
          <p:cNvSpPr txBox="1"/>
          <p:nvPr/>
        </p:nvSpPr>
        <p:spPr>
          <a:xfrm>
            <a:off x="5659819" y="5724232"/>
            <a:ext cx="1366378" cy="89524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Government</a:t>
            </a:r>
          </a:p>
          <a:p>
            <a:pPr algn="ctr">
              <a:lnSpc>
                <a:spcPct val="150000"/>
              </a:lnSpc>
            </a:pPr>
            <a:r>
              <a:rPr lang="en-GB" sz="12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&amp;</a:t>
            </a:r>
          </a:p>
          <a:p>
            <a:pPr algn="ctr">
              <a:lnSpc>
                <a:spcPct val="150000"/>
              </a:lnSpc>
            </a:pPr>
            <a:r>
              <a:rPr lang="en-GB" sz="12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Investors</a:t>
            </a:r>
          </a:p>
        </p:txBody>
      </p:sp>
      <p:pic>
        <p:nvPicPr>
          <p:cNvPr id="7" name="Immagine 6" descr="Immagine che contiene testo, schermata, diagramma, Parallelo&#10;&#10;Descrizione generata automaticamente">
            <a:extLst>
              <a:ext uri="{FF2B5EF4-FFF2-40B4-BE49-F238E27FC236}">
                <a16:creationId xmlns:a16="http://schemas.microsoft.com/office/drawing/2014/main" id="{F31D9E3C-C1CD-B45C-E5C2-0EFFF77E8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43248" y="4780283"/>
            <a:ext cx="3284275" cy="1839194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00C9737-595B-C93E-3CE0-8F631E2AB22B}"/>
              </a:ext>
            </a:extLst>
          </p:cNvPr>
          <p:cNvSpPr txBox="1"/>
          <p:nvPr/>
        </p:nvSpPr>
        <p:spPr>
          <a:xfrm>
            <a:off x="10360233" y="1770568"/>
            <a:ext cx="1366378" cy="34124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1200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Investors</a:t>
            </a:r>
          </a:p>
        </p:txBody>
      </p:sp>
    </p:spTree>
    <p:extLst>
      <p:ext uri="{BB962C8B-B14F-4D97-AF65-F5344CB8AC3E}">
        <p14:creationId xmlns:p14="http://schemas.microsoft.com/office/powerpoint/2010/main" val="24894507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1" y="641114"/>
            <a:ext cx="637446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Value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Added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Curve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6D571AA5-248E-4558-668F-6325EF7A9DC4}"/>
              </a:ext>
            </a:extLst>
          </p:cNvPr>
          <p:cNvCxnSpPr>
            <a:cxnSpLocks/>
          </p:cNvCxnSpPr>
          <p:nvPr/>
        </p:nvCxnSpPr>
        <p:spPr>
          <a:xfrm>
            <a:off x="790832" y="1973766"/>
            <a:ext cx="0" cy="3957477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2 28">
            <a:extLst>
              <a:ext uri="{FF2B5EF4-FFF2-40B4-BE49-F238E27FC236}">
                <a16:creationId xmlns:a16="http://schemas.microsoft.com/office/drawing/2014/main" id="{CD45E749-A11B-4308-5C7C-25D2FE0C6188}"/>
              </a:ext>
            </a:extLst>
          </p:cNvPr>
          <p:cNvCxnSpPr>
            <a:cxnSpLocks/>
          </p:cNvCxnSpPr>
          <p:nvPr/>
        </p:nvCxnSpPr>
        <p:spPr>
          <a:xfrm flipH="1">
            <a:off x="803189" y="5931243"/>
            <a:ext cx="10916621" cy="0"/>
          </a:xfrm>
          <a:prstGeom prst="straightConnector1">
            <a:avLst/>
          </a:prstGeom>
          <a:ln w="38100">
            <a:solidFill>
              <a:schemeClr val="tx1"/>
            </a:solidFill>
            <a:headEnd type="arrow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6093F1F3-8BB7-9D40-6AB8-055E1C68FDAC}"/>
              </a:ext>
            </a:extLst>
          </p:cNvPr>
          <p:cNvSpPr txBox="1"/>
          <p:nvPr/>
        </p:nvSpPr>
        <p:spPr>
          <a:xfrm rot="16200000">
            <a:off x="-299251" y="3719075"/>
            <a:ext cx="1670784" cy="466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i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Value Added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C65AE364-A84E-5DA3-7F96-2D3EC41C3942}"/>
              </a:ext>
            </a:extLst>
          </p:cNvPr>
          <p:cNvSpPr txBox="1"/>
          <p:nvPr/>
        </p:nvSpPr>
        <p:spPr>
          <a:xfrm>
            <a:off x="769571" y="5964148"/>
            <a:ext cx="2787803" cy="468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i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Extraction-Transformation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16125706-C620-1414-4EEB-F5A6441C8A9D}"/>
              </a:ext>
            </a:extLst>
          </p:cNvPr>
          <p:cNvSpPr txBox="1"/>
          <p:nvPr/>
        </p:nvSpPr>
        <p:spPr>
          <a:xfrm>
            <a:off x="4850789" y="5964148"/>
            <a:ext cx="2787803" cy="468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i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Sporting Team  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049E3BD7-AA87-393C-8D94-7CE1F941E77E}"/>
              </a:ext>
            </a:extLst>
          </p:cNvPr>
          <p:cNvSpPr txBox="1"/>
          <p:nvPr/>
        </p:nvSpPr>
        <p:spPr>
          <a:xfrm>
            <a:off x="8932007" y="5964148"/>
            <a:ext cx="2787803" cy="4683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i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Marketing &amp; Commodity </a:t>
            </a:r>
          </a:p>
        </p:txBody>
      </p:sp>
      <p:sp>
        <p:nvSpPr>
          <p:cNvPr id="44" name="Figura a mano libera 43">
            <a:extLst>
              <a:ext uri="{FF2B5EF4-FFF2-40B4-BE49-F238E27FC236}">
                <a16:creationId xmlns:a16="http://schemas.microsoft.com/office/drawing/2014/main" id="{A3022D55-FD4F-E313-5A59-046D0BD6F76B}"/>
              </a:ext>
            </a:extLst>
          </p:cNvPr>
          <p:cNvSpPr/>
          <p:nvPr/>
        </p:nvSpPr>
        <p:spPr>
          <a:xfrm>
            <a:off x="983848" y="2303362"/>
            <a:ext cx="10382491" cy="3356659"/>
          </a:xfrm>
          <a:custGeom>
            <a:avLst/>
            <a:gdLst>
              <a:gd name="connsiteX0" fmla="*/ 0 w 10382491"/>
              <a:gd name="connsiteY0" fmla="*/ 0 h 3356659"/>
              <a:gd name="connsiteX1" fmla="*/ 5023413 w 10382491"/>
              <a:gd name="connsiteY1" fmla="*/ 3356658 h 3356659"/>
              <a:gd name="connsiteX2" fmla="*/ 10382491 w 10382491"/>
              <a:gd name="connsiteY2" fmla="*/ 11575 h 3356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82491" h="3356659">
                <a:moveTo>
                  <a:pt x="0" y="0"/>
                </a:moveTo>
                <a:cubicBezTo>
                  <a:pt x="1646499" y="1677364"/>
                  <a:pt x="3292998" y="3354729"/>
                  <a:pt x="5023413" y="3356658"/>
                </a:cubicBezTo>
                <a:cubicBezTo>
                  <a:pt x="6753828" y="3358587"/>
                  <a:pt x="9533681" y="599955"/>
                  <a:pt x="10382491" y="11575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1" name="Figura a mano libera 50">
            <a:extLst>
              <a:ext uri="{FF2B5EF4-FFF2-40B4-BE49-F238E27FC236}">
                <a16:creationId xmlns:a16="http://schemas.microsoft.com/office/drawing/2014/main" id="{AA6DF632-2EF1-7878-AC10-830091EDBF0B}"/>
              </a:ext>
            </a:extLst>
          </p:cNvPr>
          <p:cNvSpPr/>
          <p:nvPr/>
        </p:nvSpPr>
        <p:spPr>
          <a:xfrm>
            <a:off x="983848" y="3018358"/>
            <a:ext cx="10347767" cy="2178675"/>
          </a:xfrm>
          <a:custGeom>
            <a:avLst/>
            <a:gdLst>
              <a:gd name="connsiteX0" fmla="*/ 0 w 10347767"/>
              <a:gd name="connsiteY0" fmla="*/ 199404 h 2178675"/>
              <a:gd name="connsiteX1" fmla="*/ 7338349 w 10347767"/>
              <a:gd name="connsiteY1" fmla="*/ 187829 h 2178675"/>
              <a:gd name="connsiteX2" fmla="*/ 10347767 w 10347767"/>
              <a:gd name="connsiteY2" fmla="*/ 2178675 h 217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47767" h="2178675">
                <a:moveTo>
                  <a:pt x="0" y="199404"/>
                </a:moveTo>
                <a:cubicBezTo>
                  <a:pt x="2806860" y="28677"/>
                  <a:pt x="5613721" y="-142050"/>
                  <a:pt x="7338349" y="187829"/>
                </a:cubicBezTo>
                <a:cubicBezTo>
                  <a:pt x="9062977" y="517708"/>
                  <a:pt x="9902142" y="2037850"/>
                  <a:pt x="10347767" y="2178675"/>
                </a:cubicBezTo>
              </a:path>
            </a:pathLst>
          </a:custGeom>
          <a:noFill/>
          <a:ln w="38100"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CasellaDiTesto 51">
            <a:extLst>
              <a:ext uri="{FF2B5EF4-FFF2-40B4-BE49-F238E27FC236}">
                <a16:creationId xmlns:a16="http://schemas.microsoft.com/office/drawing/2014/main" id="{86849A31-0166-BBDE-8219-BFB374F7068F}"/>
              </a:ext>
            </a:extLst>
          </p:cNvPr>
          <p:cNvSpPr txBox="1"/>
          <p:nvPr/>
        </p:nvSpPr>
        <p:spPr>
          <a:xfrm>
            <a:off x="5464311" y="2698081"/>
            <a:ext cx="2918005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Classic Value-Added Curve</a:t>
            </a:r>
          </a:p>
        </p:txBody>
      </p:sp>
      <p:sp>
        <p:nvSpPr>
          <p:cNvPr id="53" name="CasellaDiTesto 52">
            <a:extLst>
              <a:ext uri="{FF2B5EF4-FFF2-40B4-BE49-F238E27FC236}">
                <a16:creationId xmlns:a16="http://schemas.microsoft.com/office/drawing/2014/main" id="{47530BF8-3481-DAFC-5098-88A850ADAE04}"/>
              </a:ext>
            </a:extLst>
          </p:cNvPr>
          <p:cNvSpPr txBox="1"/>
          <p:nvPr/>
        </p:nvSpPr>
        <p:spPr>
          <a:xfrm>
            <a:off x="1263023" y="4418565"/>
            <a:ext cx="2918005" cy="36933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dirty="0"/>
              <a:t>Modern Value-Added Curve</a:t>
            </a:r>
          </a:p>
        </p:txBody>
      </p:sp>
    </p:spTree>
    <p:extLst>
      <p:ext uri="{BB962C8B-B14F-4D97-AF65-F5344CB8AC3E}">
        <p14:creationId xmlns:p14="http://schemas.microsoft.com/office/powerpoint/2010/main" val="2142279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1" y="641114"/>
            <a:ext cx="4688997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Football clubs: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how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do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they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compete?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8A85103-A7A6-A193-3F86-E95A15892758}"/>
              </a:ext>
            </a:extLst>
          </p:cNvPr>
          <p:cNvSpPr txBox="1"/>
          <p:nvPr/>
        </p:nvSpPr>
        <p:spPr>
          <a:xfrm>
            <a:off x="394133" y="1789863"/>
            <a:ext cx="10957810" cy="46218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Each football team can be split two parts: The staff, with the manager included, and the Football Team.</a:t>
            </a: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We will focus on the Football Team, and, in particular, to the Procurement of Football players.</a:t>
            </a:r>
          </a:p>
          <a:p>
            <a:pPr algn="l">
              <a:lnSpc>
                <a:spcPct val="150000"/>
              </a:lnSpc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>
              <a:lnSpc>
                <a:spcPct val="150000"/>
              </a:lnSpc>
            </a:pP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Therefore, we will now focus on the main two ways you can procure a player, being a Football Club: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Youth Academy 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&amp; </a:t>
            </a: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Market Transactions.</a:t>
            </a:r>
          </a:p>
          <a:p>
            <a:pPr algn="l">
              <a:lnSpc>
                <a:spcPct val="150000"/>
              </a:lnSpc>
            </a:pPr>
            <a:endParaRPr lang="en-GB" b="1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algn="l">
              <a:lnSpc>
                <a:spcPct val="150000"/>
              </a:lnSpc>
            </a:pP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IMPORTANT</a:t>
            </a:r>
            <a:r>
              <a:rPr lang="en-GB" i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: We will consider Football players as Assets. It is a special case, because usually human beings are considered as Labour, and are recognized certain rights. In the Football Industry, Clubs own the Football player: from their performance and for the rights of use of their image. They are booked as assets, and treated as such even economically</a:t>
            </a:r>
            <a:r>
              <a:rPr lang="en-GB" dirty="0">
                <a:latin typeface="Book Antiqua" panose="02040602050305030304" pitchFamily="18" charset="0"/>
                <a:cs typeface="Big Caslon Medium" panose="02000603090000020003" pitchFamily="2" charset="-79"/>
              </a:rPr>
              <a:t>.</a:t>
            </a:r>
          </a:p>
          <a:p>
            <a:pPr algn="l">
              <a:lnSpc>
                <a:spcPct val="150000"/>
              </a:lnSpc>
            </a:pPr>
            <a:endParaRPr lang="en-GB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2402324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2583C0DC-F238-71A6-7B10-FBB3E06D6A0E}"/>
              </a:ext>
            </a:extLst>
          </p:cNvPr>
          <p:cNvSpPr/>
          <p:nvPr/>
        </p:nvSpPr>
        <p:spPr>
          <a:xfrm>
            <a:off x="2562955" y="2015225"/>
            <a:ext cx="2868887" cy="4287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2ED929DC-AF84-EF95-03B1-BB1AB7F4A611}"/>
              </a:ext>
            </a:extLst>
          </p:cNvPr>
          <p:cNvSpPr/>
          <p:nvPr/>
        </p:nvSpPr>
        <p:spPr>
          <a:xfrm>
            <a:off x="2556899" y="3309342"/>
            <a:ext cx="2868887" cy="2993395"/>
          </a:xfrm>
          <a:prstGeom prst="roundRect">
            <a:avLst>
              <a:gd name="adj" fmla="val 13895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0" name="Rettangolo con angoli arrotondati 9">
            <a:extLst>
              <a:ext uri="{FF2B5EF4-FFF2-40B4-BE49-F238E27FC236}">
                <a16:creationId xmlns:a16="http://schemas.microsoft.com/office/drawing/2014/main" id="{9B2C4F6B-97EF-62F9-D0B4-7559C16BF7B8}"/>
              </a:ext>
            </a:extLst>
          </p:cNvPr>
          <p:cNvSpPr/>
          <p:nvPr/>
        </p:nvSpPr>
        <p:spPr>
          <a:xfrm>
            <a:off x="2562955" y="4322497"/>
            <a:ext cx="2868887" cy="198024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" name="Figura a mano libera 12">
            <a:extLst>
              <a:ext uri="{FF2B5EF4-FFF2-40B4-BE49-F238E27FC236}">
                <a16:creationId xmlns:a16="http://schemas.microsoft.com/office/drawing/2014/main" id="{C924A021-9348-7DEE-3CA3-2A37F5543FB2}"/>
              </a:ext>
            </a:extLst>
          </p:cNvPr>
          <p:cNvSpPr/>
          <p:nvPr/>
        </p:nvSpPr>
        <p:spPr>
          <a:xfrm>
            <a:off x="3997399" y="4322497"/>
            <a:ext cx="1434443" cy="1980241"/>
          </a:xfrm>
          <a:custGeom>
            <a:avLst/>
            <a:gdLst>
              <a:gd name="connsiteX0" fmla="*/ 0 w 1334940"/>
              <a:gd name="connsiteY0" fmla="*/ 0 h 1980241"/>
              <a:gd name="connsiteX1" fmla="*/ 1004893 w 1334940"/>
              <a:gd name="connsiteY1" fmla="*/ 0 h 1980241"/>
              <a:gd name="connsiteX2" fmla="*/ 1334940 w 1334940"/>
              <a:gd name="connsiteY2" fmla="*/ 330047 h 1980241"/>
              <a:gd name="connsiteX3" fmla="*/ 1334940 w 1334940"/>
              <a:gd name="connsiteY3" fmla="*/ 1650194 h 1980241"/>
              <a:gd name="connsiteX4" fmla="*/ 1004893 w 1334940"/>
              <a:gd name="connsiteY4" fmla="*/ 1980241 h 1980241"/>
              <a:gd name="connsiteX5" fmla="*/ 0 w 1334940"/>
              <a:gd name="connsiteY5" fmla="*/ 1980241 h 19802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4940" h="1980241">
                <a:moveTo>
                  <a:pt x="0" y="0"/>
                </a:moveTo>
                <a:lnTo>
                  <a:pt x="1004893" y="0"/>
                </a:lnTo>
                <a:cubicBezTo>
                  <a:pt x="1187173" y="0"/>
                  <a:pt x="1334940" y="147767"/>
                  <a:pt x="1334940" y="330047"/>
                </a:cubicBezTo>
                <a:lnTo>
                  <a:pt x="1334940" y="1650194"/>
                </a:lnTo>
                <a:cubicBezTo>
                  <a:pt x="1334940" y="1832474"/>
                  <a:pt x="1187173" y="1980241"/>
                  <a:pt x="1004893" y="1980241"/>
                </a:cubicBezTo>
                <a:lnTo>
                  <a:pt x="0" y="1980241"/>
                </a:lnTo>
                <a:close/>
              </a:path>
            </a:pathLst>
          </a:cu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it-IT"/>
          </a:p>
        </p:txBody>
      </p:sp>
      <p:sp>
        <p:nvSpPr>
          <p:cNvPr id="29" name="Rettangolo con angoli arrotondati 28">
            <a:extLst>
              <a:ext uri="{FF2B5EF4-FFF2-40B4-BE49-F238E27FC236}">
                <a16:creationId xmlns:a16="http://schemas.microsoft.com/office/drawing/2014/main" id="{7A1EC3FD-3C91-8A9B-8881-FC040640CBFD}"/>
              </a:ext>
            </a:extLst>
          </p:cNvPr>
          <p:cNvSpPr/>
          <p:nvPr/>
        </p:nvSpPr>
        <p:spPr>
          <a:xfrm>
            <a:off x="472190" y="3687853"/>
            <a:ext cx="1613441" cy="33262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>
                <a:solidFill>
                  <a:schemeClr val="tx1"/>
                </a:solidFill>
              </a:rPr>
              <a:t>Player’s Agent</a:t>
            </a:r>
          </a:p>
        </p:txBody>
      </p:sp>
      <p:sp>
        <p:nvSpPr>
          <p:cNvPr id="31" name="Rettangolo con angoli arrotondati 30">
            <a:extLst>
              <a:ext uri="{FF2B5EF4-FFF2-40B4-BE49-F238E27FC236}">
                <a16:creationId xmlns:a16="http://schemas.microsoft.com/office/drawing/2014/main" id="{EC2796DE-2A3E-79E0-FEED-EA9FE608EDC1}"/>
              </a:ext>
            </a:extLst>
          </p:cNvPr>
          <p:cNvSpPr/>
          <p:nvPr/>
        </p:nvSpPr>
        <p:spPr>
          <a:xfrm>
            <a:off x="3427041" y="2015225"/>
            <a:ext cx="1140714" cy="33262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Club 1</a:t>
            </a:r>
          </a:p>
        </p:txBody>
      </p:sp>
      <p:sp>
        <p:nvSpPr>
          <p:cNvPr id="32" name="Rettangolo con angoli arrotondati 31">
            <a:extLst>
              <a:ext uri="{FF2B5EF4-FFF2-40B4-BE49-F238E27FC236}">
                <a16:creationId xmlns:a16="http://schemas.microsoft.com/office/drawing/2014/main" id="{B59D3AA4-6D36-4520-54C0-8412F587ECF9}"/>
              </a:ext>
            </a:extLst>
          </p:cNvPr>
          <p:cNvSpPr/>
          <p:nvPr/>
        </p:nvSpPr>
        <p:spPr>
          <a:xfrm>
            <a:off x="3022509" y="2767068"/>
            <a:ext cx="1937668" cy="33262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/>
              <a:t>Sports Director</a:t>
            </a:r>
          </a:p>
        </p:txBody>
      </p:sp>
      <p:sp>
        <p:nvSpPr>
          <p:cNvPr id="33" name="Rettangolo con angoli arrotondati 32">
            <a:extLst>
              <a:ext uri="{FF2B5EF4-FFF2-40B4-BE49-F238E27FC236}">
                <a16:creationId xmlns:a16="http://schemas.microsoft.com/office/drawing/2014/main" id="{87DD5C36-A2EC-E520-6EB7-CF85D39AD966}"/>
              </a:ext>
            </a:extLst>
          </p:cNvPr>
          <p:cNvSpPr/>
          <p:nvPr/>
        </p:nvSpPr>
        <p:spPr>
          <a:xfrm>
            <a:off x="3996232" y="4322497"/>
            <a:ext cx="1198429" cy="332621"/>
          </a:xfrm>
          <a:prstGeom prst="round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</a:rPr>
              <a:t>Staff</a:t>
            </a:r>
          </a:p>
        </p:txBody>
      </p:sp>
      <p:sp>
        <p:nvSpPr>
          <p:cNvPr id="34" name="Rettangolo con angoli arrotondati 33">
            <a:extLst>
              <a:ext uri="{FF2B5EF4-FFF2-40B4-BE49-F238E27FC236}">
                <a16:creationId xmlns:a16="http://schemas.microsoft.com/office/drawing/2014/main" id="{0E823312-63D8-A7C3-F8A2-B8418448954B}"/>
              </a:ext>
            </a:extLst>
          </p:cNvPr>
          <p:cNvSpPr/>
          <p:nvPr/>
        </p:nvSpPr>
        <p:spPr>
          <a:xfrm>
            <a:off x="2792914" y="4322496"/>
            <a:ext cx="1198429" cy="33262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</a:rPr>
              <a:t>Academy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9028FD09-EB00-E19E-4939-CD19A3AC3EA8}"/>
              </a:ext>
            </a:extLst>
          </p:cNvPr>
          <p:cNvSpPr txBox="1"/>
          <p:nvPr/>
        </p:nvSpPr>
        <p:spPr>
          <a:xfrm>
            <a:off x="4006172" y="4917744"/>
            <a:ext cx="14256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Academy</a:t>
            </a:r>
          </a:p>
          <a:p>
            <a:pPr marL="285750" indent="-285750">
              <a:buFontTx/>
              <a:buChar char="-"/>
            </a:pPr>
            <a:r>
              <a:rPr lang="it-IT" dirty="0"/>
              <a:t>Scouts</a:t>
            </a:r>
          </a:p>
          <a:p>
            <a:pPr marL="285750" indent="-285750">
              <a:buFontTx/>
              <a:buChar char="-"/>
            </a:pPr>
            <a:r>
              <a:rPr lang="it-IT" dirty="0"/>
              <a:t>PR </a:t>
            </a:r>
          </a:p>
        </p:txBody>
      </p:sp>
      <p:sp>
        <p:nvSpPr>
          <p:cNvPr id="36" name="Rettangolo con angoli arrotondati 35">
            <a:extLst>
              <a:ext uri="{FF2B5EF4-FFF2-40B4-BE49-F238E27FC236}">
                <a16:creationId xmlns:a16="http://schemas.microsoft.com/office/drawing/2014/main" id="{A60BF16E-AC11-5A7B-925B-36E3F323AB55}"/>
              </a:ext>
            </a:extLst>
          </p:cNvPr>
          <p:cNvSpPr/>
          <p:nvPr/>
        </p:nvSpPr>
        <p:spPr>
          <a:xfrm>
            <a:off x="2558570" y="5188793"/>
            <a:ext cx="1434443" cy="33262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Target Player</a:t>
            </a:r>
          </a:p>
        </p:txBody>
      </p:sp>
      <p:sp>
        <p:nvSpPr>
          <p:cNvPr id="37" name="Rettangolo con angoli arrotondati 36">
            <a:extLst>
              <a:ext uri="{FF2B5EF4-FFF2-40B4-BE49-F238E27FC236}">
                <a16:creationId xmlns:a16="http://schemas.microsoft.com/office/drawing/2014/main" id="{4259C5E5-4941-6E2F-331D-EE94A0EE06FD}"/>
              </a:ext>
            </a:extLst>
          </p:cNvPr>
          <p:cNvSpPr/>
          <p:nvPr/>
        </p:nvSpPr>
        <p:spPr>
          <a:xfrm>
            <a:off x="3337966" y="3309340"/>
            <a:ext cx="1336411" cy="332621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solidFill>
                  <a:schemeClr val="tx1"/>
                </a:solidFill>
              </a:rPr>
              <a:t>First Team</a:t>
            </a:r>
          </a:p>
        </p:txBody>
      </p:sp>
      <p:cxnSp>
        <p:nvCxnSpPr>
          <p:cNvPr id="40" name="Connettore 2 39">
            <a:extLst>
              <a:ext uri="{FF2B5EF4-FFF2-40B4-BE49-F238E27FC236}">
                <a16:creationId xmlns:a16="http://schemas.microsoft.com/office/drawing/2014/main" id="{BCE6AEA4-2CFD-45EF-5D5B-A79EED48E09B}"/>
              </a:ext>
            </a:extLst>
          </p:cNvPr>
          <p:cNvCxnSpPr/>
          <p:nvPr/>
        </p:nvCxnSpPr>
        <p:spPr>
          <a:xfrm flipV="1">
            <a:off x="2719818" y="3968604"/>
            <a:ext cx="0" cy="122018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ttore 7 40">
            <a:extLst>
              <a:ext uri="{FF2B5EF4-FFF2-40B4-BE49-F238E27FC236}">
                <a16:creationId xmlns:a16="http://schemas.microsoft.com/office/drawing/2014/main" id="{986E9786-D2A0-40CD-B724-76C84B13817E}"/>
              </a:ext>
            </a:extLst>
          </p:cNvPr>
          <p:cNvCxnSpPr>
            <a:cxnSpLocks/>
            <a:stCxn id="31" idx="1"/>
            <a:endCxn id="29" idx="0"/>
          </p:cNvCxnSpPr>
          <p:nvPr/>
        </p:nvCxnSpPr>
        <p:spPr>
          <a:xfrm rot="10800000" flipV="1">
            <a:off x="1278911" y="2181535"/>
            <a:ext cx="2148130" cy="1506317"/>
          </a:xfrm>
          <a:prstGeom prst="curvedConnector2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7 41">
            <a:extLst>
              <a:ext uri="{FF2B5EF4-FFF2-40B4-BE49-F238E27FC236}">
                <a16:creationId xmlns:a16="http://schemas.microsoft.com/office/drawing/2014/main" id="{84E93719-6AE4-8402-CDE5-51FF8F45E494}"/>
              </a:ext>
            </a:extLst>
          </p:cNvPr>
          <p:cNvCxnSpPr>
            <a:cxnSpLocks/>
            <a:endCxn id="36" idx="1"/>
          </p:cNvCxnSpPr>
          <p:nvPr/>
        </p:nvCxnSpPr>
        <p:spPr>
          <a:xfrm rot="16200000" flipH="1">
            <a:off x="1247059" y="4043593"/>
            <a:ext cx="1311652" cy="1311370"/>
          </a:xfrm>
          <a:prstGeom prst="curvedConnector2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Connettore 7 42">
            <a:extLst>
              <a:ext uri="{FF2B5EF4-FFF2-40B4-BE49-F238E27FC236}">
                <a16:creationId xmlns:a16="http://schemas.microsoft.com/office/drawing/2014/main" id="{1A9F3933-9560-9776-E319-94F8D044653D}"/>
              </a:ext>
            </a:extLst>
          </p:cNvPr>
          <p:cNvCxnSpPr>
            <a:cxnSpLocks/>
          </p:cNvCxnSpPr>
          <p:nvPr/>
        </p:nvCxnSpPr>
        <p:spPr>
          <a:xfrm rot="5280000" flipH="1">
            <a:off x="1222339" y="4059449"/>
            <a:ext cx="1309460" cy="1279660"/>
          </a:xfrm>
          <a:prstGeom prst="curvedConnector2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Connettore 2 43">
            <a:extLst>
              <a:ext uri="{FF2B5EF4-FFF2-40B4-BE49-F238E27FC236}">
                <a16:creationId xmlns:a16="http://schemas.microsoft.com/office/drawing/2014/main" id="{41887343-B1E4-BD2A-0465-857887DA0018}"/>
              </a:ext>
            </a:extLst>
          </p:cNvPr>
          <p:cNvCxnSpPr>
            <a:cxnSpLocks/>
          </p:cNvCxnSpPr>
          <p:nvPr/>
        </p:nvCxnSpPr>
        <p:spPr>
          <a:xfrm>
            <a:off x="1242882" y="4049793"/>
            <a:ext cx="1387484" cy="0"/>
          </a:xfrm>
          <a:prstGeom prst="straightConnector1">
            <a:avLst/>
          </a:prstGeom>
          <a:ln w="38100">
            <a:solidFill>
              <a:srgbClr val="C00000"/>
            </a:solidFill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Rettangolo 3">
            <a:extLst>
              <a:ext uri="{FF2B5EF4-FFF2-40B4-BE49-F238E27FC236}">
                <a16:creationId xmlns:a16="http://schemas.microsoft.com/office/drawing/2014/main" id="{826CA392-FC85-6D20-ED2D-AE101ACBE56F}"/>
              </a:ext>
            </a:extLst>
          </p:cNvPr>
          <p:cNvSpPr/>
          <p:nvPr/>
        </p:nvSpPr>
        <p:spPr>
          <a:xfrm>
            <a:off x="0" y="0"/>
            <a:ext cx="11248222" cy="1610779"/>
          </a:xfrm>
          <a:prstGeom prst="rect">
            <a:avLst/>
          </a:prstGeom>
          <a:gradFill>
            <a:gsLst>
              <a:gs pos="100000">
                <a:schemeClr val="bg2">
                  <a:alpha val="0"/>
                </a:schemeClr>
              </a:gs>
              <a:gs pos="0">
                <a:srgbClr val="00B050">
                  <a:alpha val="70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 dirty="0">
              <a:solidFill>
                <a:schemeClr val="tx1"/>
              </a:solidFill>
            </a:endParaRPr>
          </a:p>
        </p:txBody>
      </p:sp>
      <p:sp>
        <p:nvSpPr>
          <p:cNvPr id="5" name="Titolo 1">
            <a:extLst>
              <a:ext uri="{FF2B5EF4-FFF2-40B4-BE49-F238E27FC236}">
                <a16:creationId xmlns:a16="http://schemas.microsoft.com/office/drawing/2014/main" id="{F9C165AA-EE00-67F4-33E1-30D21B7D1C15}"/>
              </a:ext>
            </a:extLst>
          </p:cNvPr>
          <p:cNvSpPr txBox="1">
            <a:spLocks/>
          </p:cNvSpPr>
          <p:nvPr/>
        </p:nvSpPr>
        <p:spPr>
          <a:xfrm>
            <a:off x="394631" y="641114"/>
            <a:ext cx="7047891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Football’s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</a:t>
            </a:r>
            <a:r>
              <a:rPr lang="it-IT" sz="2000" dirty="0" err="1">
                <a:latin typeface="Book Antiqua" panose="02040602050305030304" pitchFamily="18" charset="0"/>
                <a:cs typeface="Big Caslon Medium" panose="02000603090000020003" pitchFamily="2" charset="-79"/>
              </a:rPr>
              <a:t>Relational</a:t>
            </a:r>
            <a:r>
              <a:rPr lang="it-IT" sz="2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 Global Value Chain Governance</a:t>
            </a:r>
          </a:p>
        </p:txBody>
      </p:sp>
      <p:cxnSp>
        <p:nvCxnSpPr>
          <p:cNvPr id="6" name="Connettore 1 5">
            <a:extLst>
              <a:ext uri="{FF2B5EF4-FFF2-40B4-BE49-F238E27FC236}">
                <a16:creationId xmlns:a16="http://schemas.microsoft.com/office/drawing/2014/main" id="{0C965DD6-188A-D57C-5C6D-C540B9F302DB}"/>
              </a:ext>
            </a:extLst>
          </p:cNvPr>
          <p:cNvCxnSpPr/>
          <p:nvPr/>
        </p:nvCxnSpPr>
        <p:spPr>
          <a:xfrm>
            <a:off x="0" y="1610779"/>
            <a:ext cx="6923314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itolo 1">
            <a:extLst>
              <a:ext uri="{FF2B5EF4-FFF2-40B4-BE49-F238E27FC236}">
                <a16:creationId xmlns:a16="http://schemas.microsoft.com/office/drawing/2014/main" id="{F7D00B88-E9AD-7C69-5415-09E66353D37F}"/>
              </a:ext>
            </a:extLst>
          </p:cNvPr>
          <p:cNvSpPr txBox="1">
            <a:spLocks/>
          </p:cNvSpPr>
          <p:nvPr/>
        </p:nvSpPr>
        <p:spPr>
          <a:xfrm>
            <a:off x="383894" y="236668"/>
            <a:ext cx="9976339" cy="80889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it-IT" sz="40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The Football Business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08D1D02A-56C2-0322-25DA-53C905363815}"/>
              </a:ext>
            </a:extLst>
          </p:cNvPr>
          <p:cNvSpPr txBox="1"/>
          <p:nvPr/>
        </p:nvSpPr>
        <p:spPr>
          <a:xfrm>
            <a:off x="8776804" y="318410"/>
            <a:ext cx="1172910" cy="4668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GB" b="1" dirty="0">
                <a:latin typeface="Book Antiqua" panose="02040602050305030304" pitchFamily="18" charset="0"/>
                <a:cs typeface="Big Caslon Medium" panose="02000603090000020003" pitchFamily="2" charset="-79"/>
              </a:rPr>
              <a:t>KEY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9826912-405B-59CF-EE28-17B7163F3364}"/>
              </a:ext>
            </a:extLst>
          </p:cNvPr>
          <p:cNvSpPr txBox="1"/>
          <p:nvPr/>
        </p:nvSpPr>
        <p:spPr>
          <a:xfrm>
            <a:off x="9345791" y="686986"/>
            <a:ext cx="2977861" cy="1727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GB" sz="12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Promotion from Academy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GB" sz="12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Promotion through Agent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GB" sz="12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Transaction with other clubs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r>
              <a:rPr lang="en-GB" sz="1200" dirty="0">
                <a:latin typeface="Book Antiqua" panose="02040602050305030304" pitchFamily="18" charset="0"/>
                <a:cs typeface="Big Caslon Medium" panose="02000603090000020003" pitchFamily="2" charset="-79"/>
              </a:rPr>
              <a:t>Purchase of Free Agents </a:t>
            </a:r>
          </a:p>
          <a:p>
            <a:pPr marL="342900" indent="-342900" algn="l">
              <a:lnSpc>
                <a:spcPct val="150000"/>
              </a:lnSpc>
              <a:buAutoNum type="arabicParenR"/>
            </a:pPr>
            <a:endParaRPr lang="en-GB" sz="12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  <a:p>
            <a:pPr marL="342900" indent="-342900" algn="l">
              <a:lnSpc>
                <a:spcPct val="150000"/>
              </a:lnSpc>
              <a:buAutoNum type="arabicParenR"/>
            </a:pPr>
            <a:endParaRPr lang="en-GB" sz="1200" dirty="0">
              <a:latin typeface="Book Antiqua" panose="02040602050305030304" pitchFamily="18" charset="0"/>
              <a:cs typeface="Big Caslon Medium" panose="02000603090000020003" pitchFamily="2" charset="-79"/>
            </a:endParaRPr>
          </a:p>
        </p:txBody>
      </p:sp>
      <p:sp>
        <p:nvSpPr>
          <p:cNvPr id="46" name="Rettangolo con angoli arrotondati 45">
            <a:extLst>
              <a:ext uri="{FF2B5EF4-FFF2-40B4-BE49-F238E27FC236}">
                <a16:creationId xmlns:a16="http://schemas.microsoft.com/office/drawing/2014/main" id="{AC38FC2F-9A5B-F067-33ED-8C9CE1312C91}"/>
              </a:ext>
            </a:extLst>
          </p:cNvPr>
          <p:cNvSpPr/>
          <p:nvPr/>
        </p:nvSpPr>
        <p:spPr>
          <a:xfrm>
            <a:off x="8397908" y="2012443"/>
            <a:ext cx="2868887" cy="4287514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47" name="Rettangolo con angoli arrotondati 46">
            <a:extLst>
              <a:ext uri="{FF2B5EF4-FFF2-40B4-BE49-F238E27FC236}">
                <a16:creationId xmlns:a16="http://schemas.microsoft.com/office/drawing/2014/main" id="{4416F8CD-2012-C4A3-C6F1-866EC3C1B338}"/>
              </a:ext>
            </a:extLst>
          </p:cNvPr>
          <p:cNvSpPr/>
          <p:nvPr/>
        </p:nvSpPr>
        <p:spPr>
          <a:xfrm>
            <a:off x="8391852" y="3306560"/>
            <a:ext cx="2868887" cy="2993395"/>
          </a:xfrm>
          <a:prstGeom prst="roundRect">
            <a:avLst>
              <a:gd name="adj" fmla="val 13895"/>
            </a:avLst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8" name="Rettangolo con angoli arrotondati 47">
            <a:extLst>
              <a:ext uri="{FF2B5EF4-FFF2-40B4-BE49-F238E27FC236}">
                <a16:creationId xmlns:a16="http://schemas.microsoft.com/office/drawing/2014/main" id="{BBA2B6E9-770A-8F47-85A5-C78F9DC06A2D}"/>
              </a:ext>
            </a:extLst>
          </p:cNvPr>
          <p:cNvSpPr/>
          <p:nvPr/>
        </p:nvSpPr>
        <p:spPr>
          <a:xfrm>
            <a:off x="8397908" y="4319715"/>
            <a:ext cx="1558379" cy="1980241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9" name="Rettangolo con angoli arrotondati 48">
            <a:extLst>
              <a:ext uri="{FF2B5EF4-FFF2-40B4-BE49-F238E27FC236}">
                <a16:creationId xmlns:a16="http://schemas.microsoft.com/office/drawing/2014/main" id="{BB6FCCD5-D880-06DE-F1AB-91476E53A6EE}"/>
              </a:ext>
            </a:extLst>
          </p:cNvPr>
          <p:cNvSpPr/>
          <p:nvPr/>
        </p:nvSpPr>
        <p:spPr>
          <a:xfrm>
            <a:off x="6307143" y="3703925"/>
            <a:ext cx="1613441" cy="332621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dirty="0">
                <a:solidFill>
                  <a:schemeClr val="tx1"/>
                </a:solidFill>
              </a:rPr>
              <a:t>Player’s Agent</a:t>
            </a:r>
          </a:p>
        </p:txBody>
      </p:sp>
      <p:grpSp>
        <p:nvGrpSpPr>
          <p:cNvPr id="50" name="Gruppo 49">
            <a:extLst>
              <a:ext uri="{FF2B5EF4-FFF2-40B4-BE49-F238E27FC236}">
                <a16:creationId xmlns:a16="http://schemas.microsoft.com/office/drawing/2014/main" id="{DDE4F64F-A1BB-1079-B107-D32820EA7B3B}"/>
              </a:ext>
            </a:extLst>
          </p:cNvPr>
          <p:cNvGrpSpPr/>
          <p:nvPr/>
        </p:nvGrpSpPr>
        <p:grpSpPr>
          <a:xfrm>
            <a:off x="8573704" y="2012443"/>
            <a:ext cx="2221426" cy="3825849"/>
            <a:chOff x="2463959" y="2390021"/>
            <a:chExt cx="2221426" cy="3825849"/>
          </a:xfrm>
        </p:grpSpPr>
        <p:sp>
          <p:nvSpPr>
            <p:cNvPr id="51" name="Rettangolo con angoli arrotondati 50">
              <a:extLst>
                <a:ext uri="{FF2B5EF4-FFF2-40B4-BE49-F238E27FC236}">
                  <a16:creationId xmlns:a16="http://schemas.microsoft.com/office/drawing/2014/main" id="{A2525A98-D831-EFB4-F7DC-503D5BB8E1A5}"/>
                </a:ext>
              </a:extLst>
            </p:cNvPr>
            <p:cNvSpPr/>
            <p:nvPr/>
          </p:nvSpPr>
          <p:spPr>
            <a:xfrm>
              <a:off x="3152249" y="2390021"/>
              <a:ext cx="1140714" cy="332621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Club 2</a:t>
              </a:r>
            </a:p>
          </p:txBody>
        </p:sp>
        <p:sp>
          <p:nvSpPr>
            <p:cNvPr id="52" name="Rettangolo con angoli arrotondati 51">
              <a:extLst>
                <a:ext uri="{FF2B5EF4-FFF2-40B4-BE49-F238E27FC236}">
                  <a16:creationId xmlns:a16="http://schemas.microsoft.com/office/drawing/2014/main" id="{38568ED1-D9C5-45DC-5066-5ADB25B6B343}"/>
                </a:ext>
              </a:extLst>
            </p:cNvPr>
            <p:cNvSpPr/>
            <p:nvPr/>
          </p:nvSpPr>
          <p:spPr>
            <a:xfrm>
              <a:off x="2747717" y="3141864"/>
              <a:ext cx="1937668" cy="332621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/>
                <a:t>Sports Director</a:t>
              </a:r>
            </a:p>
          </p:txBody>
        </p:sp>
        <p:sp>
          <p:nvSpPr>
            <p:cNvPr id="53" name="Rettangolo con angoli arrotondati 52">
              <a:extLst>
                <a:ext uri="{FF2B5EF4-FFF2-40B4-BE49-F238E27FC236}">
                  <a16:creationId xmlns:a16="http://schemas.microsoft.com/office/drawing/2014/main" id="{4773DC05-1C23-3D98-E8EA-1041F7BF865B}"/>
                </a:ext>
              </a:extLst>
            </p:cNvPr>
            <p:cNvSpPr/>
            <p:nvPr/>
          </p:nvSpPr>
          <p:spPr>
            <a:xfrm>
              <a:off x="2463959" y="4698350"/>
              <a:ext cx="1198429" cy="332621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>
                  <a:solidFill>
                    <a:schemeClr val="tx1"/>
                  </a:solidFill>
                </a:rPr>
                <a:t>Academy</a:t>
              </a:r>
            </a:p>
          </p:txBody>
        </p:sp>
        <p:sp>
          <p:nvSpPr>
            <p:cNvPr id="54" name="Rettangolo con angoli arrotondati 53">
              <a:extLst>
                <a:ext uri="{FF2B5EF4-FFF2-40B4-BE49-F238E27FC236}">
                  <a16:creationId xmlns:a16="http://schemas.microsoft.com/office/drawing/2014/main" id="{9BA9C1AE-827A-5371-ABA8-684CC5210B77}"/>
                </a:ext>
              </a:extLst>
            </p:cNvPr>
            <p:cNvSpPr/>
            <p:nvPr/>
          </p:nvSpPr>
          <p:spPr>
            <a:xfrm>
              <a:off x="3132349" y="5883249"/>
              <a:ext cx="1434443" cy="332621"/>
            </a:xfrm>
            <a:prstGeom prst="round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sz="1600" dirty="0"/>
                <a:t>Target Player</a:t>
              </a:r>
            </a:p>
          </p:txBody>
        </p:sp>
        <p:sp>
          <p:nvSpPr>
            <p:cNvPr id="55" name="Rettangolo con angoli arrotondati 54">
              <a:extLst>
                <a:ext uri="{FF2B5EF4-FFF2-40B4-BE49-F238E27FC236}">
                  <a16:creationId xmlns:a16="http://schemas.microsoft.com/office/drawing/2014/main" id="{CE795E04-3A01-69F6-58F5-6ED993F42E53}"/>
                </a:ext>
              </a:extLst>
            </p:cNvPr>
            <p:cNvSpPr/>
            <p:nvPr/>
          </p:nvSpPr>
          <p:spPr>
            <a:xfrm>
              <a:off x="3063174" y="3684136"/>
              <a:ext cx="1336411" cy="332621"/>
            </a:xfrm>
            <a:prstGeom prst="roundRect">
              <a:avLst/>
            </a:prstGeom>
            <a:solidFill>
              <a:schemeClr val="accent6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>
                  <a:solidFill>
                    <a:schemeClr val="tx1"/>
                  </a:solidFill>
                </a:rPr>
                <a:t>First Team</a:t>
              </a:r>
            </a:p>
          </p:txBody>
        </p:sp>
      </p:grpSp>
      <p:cxnSp>
        <p:nvCxnSpPr>
          <p:cNvPr id="56" name="Connettore 2 55">
            <a:extLst>
              <a:ext uri="{FF2B5EF4-FFF2-40B4-BE49-F238E27FC236}">
                <a16:creationId xmlns:a16="http://schemas.microsoft.com/office/drawing/2014/main" id="{98A96B5E-EFB9-CA5D-707A-15D2F2BB7429}"/>
              </a:ext>
            </a:extLst>
          </p:cNvPr>
          <p:cNvCxnSpPr>
            <a:cxnSpLocks/>
            <a:stCxn id="32" idx="3"/>
          </p:cNvCxnSpPr>
          <p:nvPr/>
        </p:nvCxnSpPr>
        <p:spPr>
          <a:xfrm>
            <a:off x="4960177" y="2933379"/>
            <a:ext cx="1329696" cy="761557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7 56">
            <a:extLst>
              <a:ext uri="{FF2B5EF4-FFF2-40B4-BE49-F238E27FC236}">
                <a16:creationId xmlns:a16="http://schemas.microsoft.com/office/drawing/2014/main" id="{87D56619-3708-3839-F6B7-256108A8291D}"/>
              </a:ext>
            </a:extLst>
          </p:cNvPr>
          <p:cNvCxnSpPr>
            <a:cxnSpLocks/>
          </p:cNvCxnSpPr>
          <p:nvPr/>
        </p:nvCxnSpPr>
        <p:spPr>
          <a:xfrm rot="16200000" flipH="1">
            <a:off x="6953906" y="3409512"/>
            <a:ext cx="1635435" cy="2916000"/>
          </a:xfrm>
          <a:prstGeom prst="curvedConnector2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Connettore 7 57">
            <a:extLst>
              <a:ext uri="{FF2B5EF4-FFF2-40B4-BE49-F238E27FC236}">
                <a16:creationId xmlns:a16="http://schemas.microsoft.com/office/drawing/2014/main" id="{0E96592C-B310-8559-EDAD-5BF20EE07875}"/>
              </a:ext>
            </a:extLst>
          </p:cNvPr>
          <p:cNvCxnSpPr>
            <a:cxnSpLocks/>
          </p:cNvCxnSpPr>
          <p:nvPr/>
        </p:nvCxnSpPr>
        <p:spPr>
          <a:xfrm rot="27000000" flipH="1">
            <a:off x="6953605" y="3414886"/>
            <a:ext cx="1634400" cy="2916000"/>
          </a:xfrm>
          <a:prstGeom prst="curvedConnector2">
            <a:avLst/>
          </a:prstGeom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Connettore 2 58">
            <a:extLst>
              <a:ext uri="{FF2B5EF4-FFF2-40B4-BE49-F238E27FC236}">
                <a16:creationId xmlns:a16="http://schemas.microsoft.com/office/drawing/2014/main" id="{7B722423-4854-4091-DA9E-ED693D4FC9B2}"/>
              </a:ext>
            </a:extLst>
          </p:cNvPr>
          <p:cNvCxnSpPr>
            <a:cxnSpLocks/>
          </p:cNvCxnSpPr>
          <p:nvPr/>
        </p:nvCxnSpPr>
        <p:spPr>
          <a:xfrm flipH="1" flipV="1">
            <a:off x="4977447" y="2927894"/>
            <a:ext cx="3862744" cy="8628"/>
          </a:xfrm>
          <a:prstGeom prst="straightConnector1">
            <a:avLst/>
          </a:prstGeom>
          <a:ln w="38100">
            <a:prstDash val="sysDot"/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0" name="Connettore 2 59">
            <a:extLst>
              <a:ext uri="{FF2B5EF4-FFF2-40B4-BE49-F238E27FC236}">
                <a16:creationId xmlns:a16="http://schemas.microsoft.com/office/drawing/2014/main" id="{A6CA0388-B085-4B36-3859-FF9008E2EABB}"/>
              </a:ext>
            </a:extLst>
          </p:cNvPr>
          <p:cNvCxnSpPr>
            <a:cxnSpLocks/>
            <a:stCxn id="49" idx="0"/>
          </p:cNvCxnSpPr>
          <p:nvPr/>
        </p:nvCxnSpPr>
        <p:spPr>
          <a:xfrm flipV="1">
            <a:off x="7113864" y="2927894"/>
            <a:ext cx="1666039" cy="776031"/>
          </a:xfrm>
          <a:prstGeom prst="straightConnector1">
            <a:avLst/>
          </a:prstGeom>
          <a:ln w="38100">
            <a:prstDash val="sysDot"/>
            <a:headEnd type="none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Connettore 2 60">
            <a:extLst>
              <a:ext uri="{FF2B5EF4-FFF2-40B4-BE49-F238E27FC236}">
                <a16:creationId xmlns:a16="http://schemas.microsoft.com/office/drawing/2014/main" id="{8E1FCCFC-4364-B11C-4B61-70DA6A041317}"/>
              </a:ext>
            </a:extLst>
          </p:cNvPr>
          <p:cNvCxnSpPr>
            <a:cxnSpLocks/>
          </p:cNvCxnSpPr>
          <p:nvPr/>
        </p:nvCxnSpPr>
        <p:spPr>
          <a:xfrm flipH="1" flipV="1">
            <a:off x="5234669" y="3790114"/>
            <a:ext cx="3991097" cy="1881867"/>
          </a:xfrm>
          <a:prstGeom prst="straightConnector1">
            <a:avLst/>
          </a:prstGeom>
          <a:ln w="38100">
            <a:solidFill>
              <a:srgbClr val="C00000"/>
            </a:solidFill>
            <a:prstDash val="sysDot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onnettore 2 63">
            <a:extLst>
              <a:ext uri="{FF2B5EF4-FFF2-40B4-BE49-F238E27FC236}">
                <a16:creationId xmlns:a16="http://schemas.microsoft.com/office/drawing/2014/main" id="{44528B73-6944-A881-661E-52D12B2C95A3}"/>
              </a:ext>
            </a:extLst>
          </p:cNvPr>
          <p:cNvCxnSpPr>
            <a:cxnSpLocks/>
          </p:cNvCxnSpPr>
          <p:nvPr/>
        </p:nvCxnSpPr>
        <p:spPr>
          <a:xfrm flipV="1">
            <a:off x="7143670" y="2930596"/>
            <a:ext cx="0" cy="754190"/>
          </a:xfrm>
          <a:prstGeom prst="straightConnector1">
            <a:avLst/>
          </a:prstGeom>
          <a:ln w="38100">
            <a:prstDash val="sysDot"/>
            <a:headEnd type="arrow" w="med" len="med"/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Rettangolo con angoli arrotondati 66">
            <a:extLst>
              <a:ext uri="{FF2B5EF4-FFF2-40B4-BE49-F238E27FC236}">
                <a16:creationId xmlns:a16="http://schemas.microsoft.com/office/drawing/2014/main" id="{47AC7644-197A-9661-61E3-56F843F9D370}"/>
              </a:ext>
            </a:extLst>
          </p:cNvPr>
          <p:cNvSpPr/>
          <p:nvPr/>
        </p:nvSpPr>
        <p:spPr>
          <a:xfrm>
            <a:off x="6197654" y="5967334"/>
            <a:ext cx="1434443" cy="332621"/>
          </a:xfrm>
          <a:prstGeom prst="roundRect">
            <a:avLst/>
          </a:prstGeom>
          <a:solidFill>
            <a:srgbClr val="C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dirty="0"/>
              <a:t>Target Player</a:t>
            </a:r>
          </a:p>
        </p:txBody>
      </p:sp>
      <p:cxnSp>
        <p:nvCxnSpPr>
          <p:cNvPr id="69" name="Connettore 2 68">
            <a:extLst>
              <a:ext uri="{FF2B5EF4-FFF2-40B4-BE49-F238E27FC236}">
                <a16:creationId xmlns:a16="http://schemas.microsoft.com/office/drawing/2014/main" id="{FFFFCE98-6816-5A21-9459-50DF122A70D7}"/>
              </a:ext>
            </a:extLst>
          </p:cNvPr>
          <p:cNvCxnSpPr>
            <a:endCxn id="49" idx="1"/>
          </p:cNvCxnSpPr>
          <p:nvPr/>
        </p:nvCxnSpPr>
        <p:spPr>
          <a:xfrm>
            <a:off x="4977447" y="2927894"/>
            <a:ext cx="1329696" cy="942342"/>
          </a:xfrm>
          <a:prstGeom prst="straightConnector1">
            <a:avLst/>
          </a:prstGeom>
          <a:ln w="38100">
            <a:solidFill>
              <a:schemeClr val="tx1"/>
            </a:solidFill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nettore 2 69">
            <a:extLst>
              <a:ext uri="{FF2B5EF4-FFF2-40B4-BE49-F238E27FC236}">
                <a16:creationId xmlns:a16="http://schemas.microsoft.com/office/drawing/2014/main" id="{5A25149D-3915-5636-5CB0-FCF57F0F5203}"/>
              </a:ext>
            </a:extLst>
          </p:cNvPr>
          <p:cNvCxnSpPr>
            <a:cxnSpLocks/>
            <a:endCxn id="67" idx="0"/>
          </p:cNvCxnSpPr>
          <p:nvPr/>
        </p:nvCxnSpPr>
        <p:spPr>
          <a:xfrm>
            <a:off x="6420392" y="4049793"/>
            <a:ext cx="494484" cy="1917541"/>
          </a:xfrm>
          <a:prstGeom prst="straightConnector1">
            <a:avLst/>
          </a:prstGeom>
          <a:ln w="38100">
            <a:solidFill>
              <a:schemeClr val="tx1"/>
            </a:solidFill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nettore 2 74">
            <a:extLst>
              <a:ext uri="{FF2B5EF4-FFF2-40B4-BE49-F238E27FC236}">
                <a16:creationId xmlns:a16="http://schemas.microsoft.com/office/drawing/2014/main" id="{C4748F73-DA99-E5B9-554B-032E64A85B5A}"/>
              </a:ext>
            </a:extLst>
          </p:cNvPr>
          <p:cNvCxnSpPr>
            <a:cxnSpLocks/>
            <a:stCxn id="67" idx="0"/>
          </p:cNvCxnSpPr>
          <p:nvPr/>
        </p:nvCxnSpPr>
        <p:spPr>
          <a:xfrm flipH="1" flipV="1">
            <a:off x="5194661" y="4022618"/>
            <a:ext cx="1720215" cy="1944716"/>
          </a:xfrm>
          <a:prstGeom prst="straightConnector1">
            <a:avLst/>
          </a:prstGeom>
          <a:ln w="38100">
            <a:solidFill>
              <a:srgbClr val="C00000"/>
            </a:solidFill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Rettangolo 79">
            <a:extLst>
              <a:ext uri="{FF2B5EF4-FFF2-40B4-BE49-F238E27FC236}">
                <a16:creationId xmlns:a16="http://schemas.microsoft.com/office/drawing/2014/main" id="{5BFA5B22-E3D2-F8F8-B533-B764F92D5901}"/>
              </a:ext>
            </a:extLst>
          </p:cNvPr>
          <p:cNvSpPr/>
          <p:nvPr/>
        </p:nvSpPr>
        <p:spPr>
          <a:xfrm>
            <a:off x="2725264" y="4851367"/>
            <a:ext cx="344055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</a:t>
            </a:r>
          </a:p>
        </p:txBody>
      </p:sp>
      <p:sp>
        <p:nvSpPr>
          <p:cNvPr id="81" name="Rettangolo 80">
            <a:extLst>
              <a:ext uri="{FF2B5EF4-FFF2-40B4-BE49-F238E27FC236}">
                <a16:creationId xmlns:a16="http://schemas.microsoft.com/office/drawing/2014/main" id="{949A95B3-DF45-1771-92EF-5BAEB3E580B3}"/>
              </a:ext>
            </a:extLst>
          </p:cNvPr>
          <p:cNvSpPr/>
          <p:nvPr/>
        </p:nvSpPr>
        <p:spPr>
          <a:xfrm>
            <a:off x="3018919" y="1894316"/>
            <a:ext cx="344055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</a:t>
            </a:r>
          </a:p>
        </p:txBody>
      </p:sp>
      <p:sp>
        <p:nvSpPr>
          <p:cNvPr id="82" name="Rettangolo 81">
            <a:extLst>
              <a:ext uri="{FF2B5EF4-FFF2-40B4-BE49-F238E27FC236}">
                <a16:creationId xmlns:a16="http://schemas.microsoft.com/office/drawing/2014/main" id="{8FD10C7F-08B6-807A-547C-F497BFA801A0}"/>
              </a:ext>
            </a:extLst>
          </p:cNvPr>
          <p:cNvSpPr/>
          <p:nvPr/>
        </p:nvSpPr>
        <p:spPr>
          <a:xfrm>
            <a:off x="5399201" y="2878516"/>
            <a:ext cx="344055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86" name="Rettangolo 85">
            <a:extLst>
              <a:ext uri="{FF2B5EF4-FFF2-40B4-BE49-F238E27FC236}">
                <a16:creationId xmlns:a16="http://schemas.microsoft.com/office/drawing/2014/main" id="{FC50582B-29F1-14E1-F22A-82823833A6DB}"/>
              </a:ext>
            </a:extLst>
          </p:cNvPr>
          <p:cNvSpPr/>
          <p:nvPr/>
        </p:nvSpPr>
        <p:spPr>
          <a:xfrm>
            <a:off x="5504037" y="3512954"/>
            <a:ext cx="344055" cy="287217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4</a:t>
            </a:r>
          </a:p>
        </p:txBody>
      </p:sp>
      <p:sp>
        <p:nvSpPr>
          <p:cNvPr id="90" name="Rettangolo 89">
            <a:extLst>
              <a:ext uri="{FF2B5EF4-FFF2-40B4-BE49-F238E27FC236}">
                <a16:creationId xmlns:a16="http://schemas.microsoft.com/office/drawing/2014/main" id="{30A6B6A8-BCA1-A4C1-8F3A-C2D5998E8535}"/>
              </a:ext>
            </a:extLst>
          </p:cNvPr>
          <p:cNvSpPr/>
          <p:nvPr/>
        </p:nvSpPr>
        <p:spPr>
          <a:xfrm>
            <a:off x="498415" y="5102397"/>
            <a:ext cx="1880785" cy="54708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Low ability to codify</a:t>
            </a:r>
          </a:p>
        </p:txBody>
      </p:sp>
      <p:sp>
        <p:nvSpPr>
          <p:cNvPr id="91" name="Rettangolo 90">
            <a:extLst>
              <a:ext uri="{FF2B5EF4-FFF2-40B4-BE49-F238E27FC236}">
                <a16:creationId xmlns:a16="http://schemas.microsoft.com/office/drawing/2014/main" id="{7D97A669-EC91-F6BA-F48D-4AB5B2EBAC62}"/>
              </a:ext>
            </a:extLst>
          </p:cNvPr>
          <p:cNvSpPr/>
          <p:nvPr/>
        </p:nvSpPr>
        <p:spPr>
          <a:xfrm>
            <a:off x="498415" y="5738504"/>
            <a:ext cx="1880785" cy="547081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High Capabilities</a:t>
            </a:r>
          </a:p>
        </p:txBody>
      </p:sp>
    </p:spTree>
    <p:extLst>
      <p:ext uri="{BB962C8B-B14F-4D97-AF65-F5344CB8AC3E}">
        <p14:creationId xmlns:p14="http://schemas.microsoft.com/office/powerpoint/2010/main" val="1321771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0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25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49" grpId="0" animBg="1"/>
      <p:bldP spid="80" grpId="0" animBg="1"/>
      <p:bldP spid="81" grpId="0" animBg="1"/>
      <p:bldP spid="82" grpId="0" animBg="1"/>
      <p:bldP spid="86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2631</TotalTime>
  <Words>1163</Words>
  <Application>Microsoft Macintosh PowerPoint</Application>
  <PresentationFormat>Widescreen</PresentationFormat>
  <Paragraphs>188</Paragraphs>
  <Slides>22</Slides>
  <Notes>15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22</vt:i4>
      </vt:variant>
    </vt:vector>
  </HeadingPairs>
  <TitlesOfParts>
    <vt:vector size="27" baseType="lpstr">
      <vt:lpstr>Aptos</vt:lpstr>
      <vt:lpstr>Aptos Display</vt:lpstr>
      <vt:lpstr>Arial</vt:lpstr>
      <vt:lpstr>Book Antiqua</vt:lpstr>
      <vt:lpstr>Tema di Office</vt:lpstr>
      <vt:lpstr>Industrial Economics Project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Industrial Economics Project </dc:title>
  <dc:creator>Emanuele Sebastianelli</dc:creator>
  <cp:lastModifiedBy>Emanuele Sebastianelli</cp:lastModifiedBy>
  <cp:revision>14</cp:revision>
  <dcterms:created xsi:type="dcterms:W3CDTF">2024-04-25T11:01:25Z</dcterms:created>
  <dcterms:modified xsi:type="dcterms:W3CDTF">2024-04-27T12:44:28Z</dcterms:modified>
</cp:coreProperties>
</file>

<file path=docProps/thumbnail.jpeg>
</file>